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16"/>
  </p:notesMasterIdLst>
  <p:sldIdLst>
    <p:sldId id="256" r:id="rId5"/>
    <p:sldId id="259" r:id="rId6"/>
    <p:sldId id="264" r:id="rId7"/>
    <p:sldId id="266" r:id="rId8"/>
    <p:sldId id="258" r:id="rId9"/>
    <p:sldId id="260" r:id="rId10"/>
    <p:sldId id="261" r:id="rId11"/>
    <p:sldId id="262" r:id="rId12"/>
    <p:sldId id="265"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71" autoAdjust="0"/>
  </p:normalViewPr>
  <p:slideViewPr>
    <p:cSldViewPr>
      <p:cViewPr>
        <p:scale>
          <a:sx n="79" d="100"/>
          <a:sy n="79" d="100"/>
        </p:scale>
        <p:origin x="-1260"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a:t>Medical Device Spend</a:t>
            </a:r>
          </a:p>
        </c:rich>
      </c:tx>
      <c:layout>
        <c:manualLayout>
          <c:xMode val="edge"/>
          <c:yMode val="edge"/>
          <c:x val="0.1858653221290886"/>
          <c:y val="5.7137614390159866E-2"/>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Medical Device Spend</c:v>
                </c:pt>
              </c:strCache>
            </c:strRef>
          </c:tx>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numRef>
              <c:f>Sheet1!$A$2:$A$4</c:f>
              <c:numCache>
                <c:formatCode>General</c:formatCode>
                <c:ptCount val="3"/>
                <c:pt idx="0">
                  <c:v>2013</c:v>
                </c:pt>
                <c:pt idx="1">
                  <c:v>2014</c:v>
                </c:pt>
                <c:pt idx="2">
                  <c:v>2015</c:v>
                </c:pt>
              </c:numCache>
            </c:numRef>
          </c:cat>
          <c:val>
            <c:numRef>
              <c:f>Sheet1!$B$2:$B$4</c:f>
              <c:numCache>
                <c:formatCode>_("$"* #,##0.00_);_("$"* \(#,##0.00\);_("$"* "-"??_);_(@_)</c:formatCode>
                <c:ptCount val="3"/>
                <c:pt idx="0">
                  <c:v>43</c:v>
                </c:pt>
                <c:pt idx="1">
                  <c:v>48</c:v>
                </c:pt>
                <c:pt idx="2">
                  <c:v>52</c:v>
                </c:pt>
              </c:numCache>
            </c:numRef>
          </c:val>
        </c:ser>
        <c:dLbls>
          <c:showLegendKey val="0"/>
          <c:showVal val="0"/>
          <c:showCatName val="0"/>
          <c:showSerName val="0"/>
          <c:showPercent val="0"/>
          <c:showBubbleSize val="0"/>
        </c:dLbls>
        <c:gapWidth val="100"/>
        <c:overlap val="-24"/>
        <c:axId val="88874496"/>
        <c:axId val="57197696"/>
      </c:barChart>
      <c:catAx>
        <c:axId val="8887449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197696"/>
        <c:crosses val="autoZero"/>
        <c:auto val="1"/>
        <c:lblAlgn val="ctr"/>
        <c:lblOffset val="100"/>
        <c:noMultiLvlLbl val="0"/>
      </c:catAx>
      <c:valAx>
        <c:axId val="57197696"/>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8874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15241389234240457"/>
          <c:y val="4.1634063320209976E-2"/>
          <c:w val="0.8315042363125662"/>
          <c:h val="0.75302288385826777"/>
        </c:manualLayout>
      </c:layout>
      <c:bar3DChart>
        <c:barDir val="col"/>
        <c:grouping val="clustered"/>
        <c:varyColors val="0"/>
        <c:ser>
          <c:idx val="0"/>
          <c:order val="0"/>
          <c:tx>
            <c:strRef>
              <c:f>Sheet1!$B$1</c:f>
              <c:strCache>
                <c:ptCount val="1"/>
                <c:pt idx="0">
                  <c:v> $1,000.00 </c:v>
                </c:pt>
              </c:strCache>
            </c:strRef>
          </c:tx>
          <c:invertIfNegative val="0"/>
          <c:dLbls>
            <c:dLbl>
              <c:idx val="0"/>
              <c:layout>
                <c:manualLayout>
                  <c:x val="9.2592592592592587E-3"/>
                  <c:y val="-2.8645833333333332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Hospital Avg Sale Price</c:v>
                </c:pt>
                <c:pt idx="1">
                  <c:v>Provider Markup</c:v>
                </c:pt>
                <c:pt idx="2">
                  <c:v>Cost Plus 25%</c:v>
                </c:pt>
                <c:pt idx="3">
                  <c:v>80% of Billed Charges (PPO Rate)</c:v>
                </c:pt>
              </c:strCache>
            </c:strRef>
          </c:cat>
          <c:val>
            <c:numRef>
              <c:f>Sheet1!$B$2:$B$5</c:f>
              <c:numCache>
                <c:formatCode>General</c:formatCode>
                <c:ptCount val="4"/>
                <c:pt idx="0" formatCode="_(&quot;$&quot;* #,##0.00_);_(&quot;$&quot;* \(#,##0.00\);_(&quot;$&quot;* &quot;-&quot;??_);_(@_)">
                  <c:v>700</c:v>
                </c:pt>
              </c:numCache>
            </c:numRef>
          </c:val>
        </c:ser>
        <c:ser>
          <c:idx val="1"/>
          <c:order val="1"/>
          <c:tx>
            <c:strRef>
              <c:f>Sheet1!$C$1</c:f>
              <c:strCache>
                <c:ptCount val="1"/>
                <c:pt idx="0">
                  <c:v> $1,000.01</c:v>
                </c:pt>
              </c:strCache>
            </c:strRef>
          </c:tx>
          <c:invertIfNegative val="0"/>
          <c:dPt>
            <c:idx val="2"/>
            <c:invertIfNegative val="0"/>
            <c:bubble3D val="0"/>
            <c:spPr>
              <a:solidFill>
                <a:srgbClr val="92D050"/>
              </a:solidFill>
            </c:spPr>
          </c:dPt>
          <c:dPt>
            <c:idx val="3"/>
            <c:invertIfNegative val="0"/>
            <c:bubble3D val="0"/>
            <c:spPr>
              <a:solidFill>
                <a:srgbClr val="92D050"/>
              </a:solidFill>
            </c:spPr>
          </c:dPt>
          <c:dLbls>
            <c:dLbl>
              <c:idx val="1"/>
              <c:layout>
                <c:manualLayout>
                  <c:x val="3.0864197530864196E-3"/>
                  <c:y val="-1.3020833333333336E-2"/>
                </c:manualLayout>
              </c:layout>
              <c:showLegendKey val="0"/>
              <c:showVal val="1"/>
              <c:showCatName val="0"/>
              <c:showSerName val="0"/>
              <c:showPercent val="0"/>
              <c:showBubbleSize val="0"/>
            </c:dLbl>
            <c:dLbl>
              <c:idx val="2"/>
              <c:layout>
                <c:manualLayout>
                  <c:x val="1.0802469135802469E-2"/>
                  <c:y val="-4.4270833333333336E-2"/>
                </c:manualLayout>
              </c:layout>
              <c:showLegendKey val="0"/>
              <c:showVal val="1"/>
              <c:showCatName val="0"/>
              <c:showSerName val="0"/>
              <c:showPercent val="0"/>
              <c:showBubbleSize val="0"/>
            </c:dLbl>
            <c:dLbl>
              <c:idx val="3"/>
              <c:layout>
                <c:manualLayout>
                  <c:x val="1.0802469135802583E-2"/>
                  <c:y val="-3.645833333333333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Hospital Avg Sale Price</c:v>
                </c:pt>
                <c:pt idx="1">
                  <c:v>Provider Markup</c:v>
                </c:pt>
                <c:pt idx="2">
                  <c:v>Cost Plus 25%</c:v>
                </c:pt>
                <c:pt idx="3">
                  <c:v>80% of Billed Charges (PPO Rate)</c:v>
                </c:pt>
              </c:strCache>
            </c:strRef>
          </c:cat>
          <c:val>
            <c:numRef>
              <c:f>Sheet1!$C$2:$C$5</c:f>
              <c:numCache>
                <c:formatCode>_("$"* #,##0.00_);_("$"* \(#,##0.00\);_("$"* "-"??_);_(@_)</c:formatCode>
                <c:ptCount val="4"/>
                <c:pt idx="1">
                  <c:v>2450</c:v>
                </c:pt>
                <c:pt idx="2">
                  <c:v>875</c:v>
                </c:pt>
                <c:pt idx="3">
                  <c:v>1960</c:v>
                </c:pt>
              </c:numCache>
            </c:numRef>
          </c:val>
        </c:ser>
        <c:dLbls>
          <c:showLegendKey val="0"/>
          <c:showVal val="0"/>
          <c:showCatName val="0"/>
          <c:showSerName val="0"/>
          <c:showPercent val="0"/>
          <c:showBubbleSize val="0"/>
        </c:dLbls>
        <c:gapWidth val="150"/>
        <c:shape val="box"/>
        <c:axId val="53276160"/>
        <c:axId val="44828352"/>
        <c:axId val="0"/>
      </c:bar3DChart>
      <c:catAx>
        <c:axId val="53276160"/>
        <c:scaling>
          <c:orientation val="minMax"/>
        </c:scaling>
        <c:delete val="0"/>
        <c:axPos val="b"/>
        <c:majorTickMark val="out"/>
        <c:minorTickMark val="none"/>
        <c:tickLblPos val="nextTo"/>
        <c:crossAx val="44828352"/>
        <c:crosses val="autoZero"/>
        <c:auto val="1"/>
        <c:lblAlgn val="ctr"/>
        <c:lblOffset val="100"/>
        <c:noMultiLvlLbl val="0"/>
      </c:catAx>
      <c:valAx>
        <c:axId val="44828352"/>
        <c:scaling>
          <c:orientation val="minMax"/>
        </c:scaling>
        <c:delete val="0"/>
        <c:axPos val="l"/>
        <c:majorGridlines/>
        <c:numFmt formatCode="_(&quot;$&quot;* #,##0.00_);_(&quot;$&quot;* \(#,##0.00\);_(&quot;$&quot;* &quot;-&quot;??_);_(@_)" sourceLinked="1"/>
        <c:majorTickMark val="out"/>
        <c:minorTickMark val="none"/>
        <c:tickLblPos val="nextTo"/>
        <c:crossAx val="53276160"/>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0.28704</cdr:x>
      <cdr:y>0.21875</cdr:y>
    </cdr:from>
    <cdr:to>
      <cdr:x>0.44444</cdr:x>
      <cdr:y>0.42188</cdr:y>
    </cdr:to>
    <cdr:sp macro="" textlink="">
      <cdr:nvSpPr>
        <cdr:cNvPr id="2" name="TextBox 1"/>
        <cdr:cNvSpPr txBox="1"/>
      </cdr:nvSpPr>
      <cdr:spPr>
        <a:xfrm xmlns:a="http://schemas.openxmlformats.org/drawingml/2006/main">
          <a:off x="2362200" y="1066800"/>
          <a:ext cx="1295400" cy="990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800" dirty="0" smtClean="0"/>
            <a:t>Average 3.5x Markup</a:t>
          </a:r>
          <a:endParaRPr lang="en-US" sz="18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C4FD94-BCAF-4731-A3D8-0AACDF15C138}" type="datetimeFigureOut">
              <a:rPr lang="en-US" smtClean="0"/>
              <a:t>5/21/2014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FBB12E-5010-4B4F-B399-312BBF5B30E6}" type="slidenum">
              <a:rPr lang="en-US" smtClean="0"/>
              <a:t>‹#›</a:t>
            </a:fld>
            <a:endParaRPr lang="en-US"/>
          </a:p>
        </p:txBody>
      </p:sp>
    </p:spTree>
    <p:extLst>
      <p:ext uri="{BB962C8B-B14F-4D97-AF65-F5344CB8AC3E}">
        <p14:creationId xmlns:p14="http://schemas.microsoft.com/office/powerpoint/2010/main" val="957317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NS Notes</a:t>
            </a:r>
          </a:p>
          <a:p>
            <a:r>
              <a:rPr lang="en-US" u="none" dirty="0" smtClean="0"/>
              <a:t>Rev</a:t>
            </a:r>
            <a:r>
              <a:rPr lang="en-US" u="none" baseline="0" dirty="0" smtClean="0"/>
              <a:t> Code 278</a:t>
            </a:r>
          </a:p>
          <a:p>
            <a:r>
              <a:rPr lang="en-US" u="none" baseline="0" dirty="0" smtClean="0"/>
              <a:t>HCPCS Code L8699 are dump/</a:t>
            </a:r>
            <a:r>
              <a:rPr lang="en-US" u="none" baseline="0" dirty="0" err="1" smtClean="0"/>
              <a:t>misc</a:t>
            </a:r>
            <a:r>
              <a:rPr lang="en-US" u="none" baseline="0" dirty="0" smtClean="0"/>
              <a:t> codes for almost all these implants</a:t>
            </a:r>
            <a:endParaRPr lang="en-US" u="none" dirty="0"/>
          </a:p>
        </p:txBody>
      </p:sp>
      <p:sp>
        <p:nvSpPr>
          <p:cNvPr id="4" name="Slide Number Placeholder 3"/>
          <p:cNvSpPr>
            <a:spLocks noGrp="1"/>
          </p:cNvSpPr>
          <p:nvPr>
            <p:ph type="sldNum" sz="quarter" idx="10"/>
          </p:nvPr>
        </p:nvSpPr>
        <p:spPr/>
        <p:txBody>
          <a:bodyPr/>
          <a:lstStyle/>
          <a:p>
            <a:fld id="{7CFBB12E-5010-4B4F-B399-312BBF5B30E6}" type="slidenum">
              <a:rPr lang="en-US" smtClean="0"/>
              <a:t>3</a:t>
            </a:fld>
            <a:endParaRPr lang="en-US"/>
          </a:p>
        </p:txBody>
      </p:sp>
    </p:spTree>
    <p:extLst>
      <p:ext uri="{BB962C8B-B14F-4D97-AF65-F5344CB8AC3E}">
        <p14:creationId xmlns:p14="http://schemas.microsoft.com/office/powerpoint/2010/main" val="2305702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CFBB12E-5010-4B4F-B399-312BBF5B30E6}" type="slidenum">
              <a:rPr lang="en-US" smtClean="0"/>
              <a:t>5</a:t>
            </a:fld>
            <a:endParaRPr lang="en-US"/>
          </a:p>
        </p:txBody>
      </p:sp>
    </p:spTree>
    <p:extLst>
      <p:ext uri="{BB962C8B-B14F-4D97-AF65-F5344CB8AC3E}">
        <p14:creationId xmlns:p14="http://schemas.microsoft.com/office/powerpoint/2010/main" val="2753524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FBB12E-5010-4B4F-B399-312BBF5B30E6}" type="slidenum">
              <a:rPr lang="en-US" smtClean="0"/>
              <a:t>6</a:t>
            </a:fld>
            <a:endParaRPr lang="en-US"/>
          </a:p>
        </p:txBody>
      </p:sp>
    </p:spTree>
    <p:extLst>
      <p:ext uri="{BB962C8B-B14F-4D97-AF65-F5344CB8AC3E}">
        <p14:creationId xmlns:p14="http://schemas.microsoft.com/office/powerpoint/2010/main" val="3589917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Vendor</a:t>
            </a:r>
            <a:r>
              <a:rPr lang="en-US" baseline="0" dirty="0" smtClean="0"/>
              <a:t> Direct</a:t>
            </a:r>
          </a:p>
          <a:p>
            <a:r>
              <a:rPr lang="en-US" baseline="0" dirty="0" smtClean="0"/>
              <a:t>Distributor Model- Stocking vs Non Stocking</a:t>
            </a:r>
          </a:p>
          <a:p>
            <a:r>
              <a:rPr lang="en-US" baseline="0" dirty="0" smtClean="0"/>
              <a:t>Inventory Management- Large institutions will buy in bulk, Most implants have stickers with Lot and Serial Numbers (part of medical record), Materials management departments responsible for ensuring that the right implants are available for a surgeon prior to surgery (lean on vendors heavily for support)</a:t>
            </a:r>
          </a:p>
          <a:p>
            <a:r>
              <a:rPr lang="en-US" baseline="0" dirty="0" smtClean="0"/>
              <a:t>Impact of GPO’s</a:t>
            </a:r>
            <a:endParaRPr lang="en-US" dirty="0"/>
          </a:p>
        </p:txBody>
      </p:sp>
      <p:sp>
        <p:nvSpPr>
          <p:cNvPr id="4" name="Slide Number Placeholder 3"/>
          <p:cNvSpPr>
            <a:spLocks noGrp="1"/>
          </p:cNvSpPr>
          <p:nvPr>
            <p:ph type="sldNum" sz="quarter" idx="10"/>
          </p:nvPr>
        </p:nvSpPr>
        <p:spPr/>
        <p:txBody>
          <a:bodyPr/>
          <a:lstStyle/>
          <a:p>
            <a:fld id="{7CFBB12E-5010-4B4F-B399-312BBF5B30E6}" type="slidenum">
              <a:rPr lang="en-US" smtClean="0"/>
              <a:t>7</a:t>
            </a:fld>
            <a:endParaRPr lang="en-US"/>
          </a:p>
        </p:txBody>
      </p:sp>
    </p:spTree>
    <p:extLst>
      <p:ext uri="{BB962C8B-B14F-4D97-AF65-F5344CB8AC3E}">
        <p14:creationId xmlns:p14="http://schemas.microsoft.com/office/powerpoint/2010/main" val="1856232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FBB12E-5010-4B4F-B399-312BBF5B30E6}" type="slidenum">
              <a:rPr lang="en-US" smtClean="0"/>
              <a:t>9</a:t>
            </a:fld>
            <a:endParaRPr lang="en-US"/>
          </a:p>
        </p:txBody>
      </p:sp>
    </p:spTree>
    <p:extLst>
      <p:ext uri="{BB962C8B-B14F-4D97-AF65-F5344CB8AC3E}">
        <p14:creationId xmlns:p14="http://schemas.microsoft.com/office/powerpoint/2010/main" val="2011181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153E8F-CB39-41FE-BEEC-6B2E3E5461A7}" type="slidenum">
              <a:rPr lang="en-US" smtClean="0"/>
              <a:t>10</a:t>
            </a:fld>
            <a:endParaRPr lang="en-US" dirty="0"/>
          </a:p>
        </p:txBody>
      </p:sp>
    </p:spTree>
    <p:extLst>
      <p:ext uri="{BB962C8B-B14F-4D97-AF65-F5344CB8AC3E}">
        <p14:creationId xmlns:p14="http://schemas.microsoft.com/office/powerpoint/2010/main" val="2303327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0102E2-16C4-414C-902B-9B8BA94A9CD6}"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B60A2-715E-419E-A372-C6F997ED2BFE}" type="slidenum">
              <a:rPr lang="en-US" smtClean="0"/>
              <a:t>‹#›</a:t>
            </a:fld>
            <a:endParaRPr lang="en-US"/>
          </a:p>
        </p:txBody>
      </p:sp>
    </p:spTree>
    <p:extLst>
      <p:ext uri="{BB962C8B-B14F-4D97-AF65-F5344CB8AC3E}">
        <p14:creationId xmlns:p14="http://schemas.microsoft.com/office/powerpoint/2010/main" val="1295839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0102E2-16C4-414C-902B-9B8BA94A9CD6}"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B60A2-715E-419E-A372-C6F997ED2BFE}" type="slidenum">
              <a:rPr lang="en-US" smtClean="0"/>
              <a:t>‹#›</a:t>
            </a:fld>
            <a:endParaRPr lang="en-US"/>
          </a:p>
        </p:txBody>
      </p:sp>
    </p:spTree>
    <p:extLst>
      <p:ext uri="{BB962C8B-B14F-4D97-AF65-F5344CB8AC3E}">
        <p14:creationId xmlns:p14="http://schemas.microsoft.com/office/powerpoint/2010/main" val="2406808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0102E2-16C4-414C-902B-9B8BA94A9CD6}"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B60A2-715E-419E-A372-C6F997ED2BFE}" type="slidenum">
              <a:rPr lang="en-US" smtClean="0"/>
              <a:t>‹#›</a:t>
            </a:fld>
            <a:endParaRPr lang="en-US"/>
          </a:p>
        </p:txBody>
      </p:sp>
    </p:spTree>
    <p:extLst>
      <p:ext uri="{BB962C8B-B14F-4D97-AF65-F5344CB8AC3E}">
        <p14:creationId xmlns:p14="http://schemas.microsoft.com/office/powerpoint/2010/main" val="156836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AC6E58-54C7-4C3B-903B-948C60B27B09}" type="datetimeFigureOut">
              <a:rPr lang="en-US" smtClean="0"/>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106B6D-86FE-4A7B-8007-90EF11FA00A4}" type="slidenum">
              <a:rPr lang="en-US" smtClean="0"/>
              <a:t>‹#›</a:t>
            </a:fld>
            <a:endParaRPr lang="en-US" dirty="0"/>
          </a:p>
        </p:txBody>
      </p:sp>
    </p:spTree>
    <p:extLst>
      <p:ext uri="{BB962C8B-B14F-4D97-AF65-F5344CB8AC3E}">
        <p14:creationId xmlns:p14="http://schemas.microsoft.com/office/powerpoint/2010/main" val="5015452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C6E58-54C7-4C3B-903B-948C60B27B09}" type="datetimeFigureOut">
              <a:rPr lang="en-US" smtClean="0"/>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106B6D-86FE-4A7B-8007-90EF11FA00A4}" type="slidenum">
              <a:rPr lang="en-US" smtClean="0"/>
              <a:t>‹#›</a:t>
            </a:fld>
            <a:endParaRPr lang="en-US" dirty="0"/>
          </a:p>
        </p:txBody>
      </p:sp>
    </p:spTree>
    <p:extLst>
      <p:ext uri="{BB962C8B-B14F-4D97-AF65-F5344CB8AC3E}">
        <p14:creationId xmlns:p14="http://schemas.microsoft.com/office/powerpoint/2010/main" val="39404062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AC6E58-54C7-4C3B-903B-948C60B27B09}" type="datetimeFigureOut">
              <a:rPr lang="en-US" smtClean="0"/>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106B6D-86FE-4A7B-8007-90EF11FA00A4}" type="slidenum">
              <a:rPr lang="en-US" smtClean="0"/>
              <a:t>‹#›</a:t>
            </a:fld>
            <a:endParaRPr lang="en-US" dirty="0"/>
          </a:p>
        </p:txBody>
      </p:sp>
    </p:spTree>
    <p:extLst>
      <p:ext uri="{BB962C8B-B14F-4D97-AF65-F5344CB8AC3E}">
        <p14:creationId xmlns:p14="http://schemas.microsoft.com/office/powerpoint/2010/main" val="665603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AC6E58-54C7-4C3B-903B-948C60B27B09}" type="datetimeFigureOut">
              <a:rPr lang="en-US" smtClean="0"/>
              <a:t>5/21/2014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106B6D-86FE-4A7B-8007-90EF11FA00A4}" type="slidenum">
              <a:rPr lang="en-US" smtClean="0"/>
              <a:t>‹#›</a:t>
            </a:fld>
            <a:endParaRPr lang="en-US" dirty="0"/>
          </a:p>
        </p:txBody>
      </p:sp>
    </p:spTree>
    <p:extLst>
      <p:ext uri="{BB962C8B-B14F-4D97-AF65-F5344CB8AC3E}">
        <p14:creationId xmlns:p14="http://schemas.microsoft.com/office/powerpoint/2010/main" val="2937804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AC6E58-54C7-4C3B-903B-948C60B27B09}" type="datetimeFigureOut">
              <a:rPr lang="en-US" smtClean="0"/>
              <a:t>5/21/2014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106B6D-86FE-4A7B-8007-90EF11FA00A4}" type="slidenum">
              <a:rPr lang="en-US" smtClean="0"/>
              <a:t>‹#›</a:t>
            </a:fld>
            <a:endParaRPr lang="en-US" dirty="0"/>
          </a:p>
        </p:txBody>
      </p:sp>
    </p:spTree>
    <p:extLst>
      <p:ext uri="{BB962C8B-B14F-4D97-AF65-F5344CB8AC3E}">
        <p14:creationId xmlns:p14="http://schemas.microsoft.com/office/powerpoint/2010/main" val="7198490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AC6E58-54C7-4C3B-903B-948C60B27B09}" type="datetimeFigureOut">
              <a:rPr lang="en-US" smtClean="0"/>
              <a:t>5/21/2014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106B6D-86FE-4A7B-8007-90EF11FA00A4}" type="slidenum">
              <a:rPr lang="en-US" smtClean="0"/>
              <a:t>‹#›</a:t>
            </a:fld>
            <a:endParaRPr lang="en-US" dirty="0"/>
          </a:p>
        </p:txBody>
      </p:sp>
    </p:spTree>
    <p:extLst>
      <p:ext uri="{BB962C8B-B14F-4D97-AF65-F5344CB8AC3E}">
        <p14:creationId xmlns:p14="http://schemas.microsoft.com/office/powerpoint/2010/main" val="345535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AC6E58-54C7-4C3B-903B-948C60B27B09}" type="datetimeFigureOut">
              <a:rPr lang="en-US" smtClean="0"/>
              <a:t>5/21/2014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106B6D-86FE-4A7B-8007-90EF11FA00A4}" type="slidenum">
              <a:rPr lang="en-US" smtClean="0"/>
              <a:t>‹#›</a:t>
            </a:fld>
            <a:endParaRPr lang="en-US" dirty="0"/>
          </a:p>
        </p:txBody>
      </p:sp>
    </p:spTree>
    <p:extLst>
      <p:ext uri="{BB962C8B-B14F-4D97-AF65-F5344CB8AC3E}">
        <p14:creationId xmlns:p14="http://schemas.microsoft.com/office/powerpoint/2010/main" val="30519463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AC6E58-54C7-4C3B-903B-948C60B27B09}" type="datetimeFigureOut">
              <a:rPr lang="en-US" smtClean="0"/>
              <a:t>5/21/2014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106B6D-86FE-4A7B-8007-90EF11FA00A4}" type="slidenum">
              <a:rPr lang="en-US" smtClean="0"/>
              <a:t>‹#›</a:t>
            </a:fld>
            <a:endParaRPr lang="en-US" dirty="0"/>
          </a:p>
        </p:txBody>
      </p:sp>
    </p:spTree>
    <p:extLst>
      <p:ext uri="{BB962C8B-B14F-4D97-AF65-F5344CB8AC3E}">
        <p14:creationId xmlns:p14="http://schemas.microsoft.com/office/powerpoint/2010/main" val="57780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0102E2-16C4-414C-902B-9B8BA94A9CD6}"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B60A2-715E-419E-A372-C6F997ED2BFE}" type="slidenum">
              <a:rPr lang="en-US" smtClean="0"/>
              <a:t>‹#›</a:t>
            </a:fld>
            <a:endParaRPr lang="en-US"/>
          </a:p>
        </p:txBody>
      </p:sp>
    </p:spTree>
    <p:extLst>
      <p:ext uri="{BB962C8B-B14F-4D97-AF65-F5344CB8AC3E}">
        <p14:creationId xmlns:p14="http://schemas.microsoft.com/office/powerpoint/2010/main" val="24881671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AC6E58-54C7-4C3B-903B-948C60B27B09}" type="datetimeFigureOut">
              <a:rPr lang="en-US" smtClean="0"/>
              <a:t>5/21/2014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106B6D-86FE-4A7B-8007-90EF11FA00A4}" type="slidenum">
              <a:rPr lang="en-US" smtClean="0"/>
              <a:t>‹#›</a:t>
            </a:fld>
            <a:endParaRPr lang="en-US" dirty="0"/>
          </a:p>
        </p:txBody>
      </p:sp>
    </p:spTree>
    <p:extLst>
      <p:ext uri="{BB962C8B-B14F-4D97-AF65-F5344CB8AC3E}">
        <p14:creationId xmlns:p14="http://schemas.microsoft.com/office/powerpoint/2010/main" val="7117531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C6E58-54C7-4C3B-903B-948C60B27B09}" type="datetimeFigureOut">
              <a:rPr lang="en-US" smtClean="0"/>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106B6D-86FE-4A7B-8007-90EF11FA00A4}" type="slidenum">
              <a:rPr lang="en-US" smtClean="0"/>
              <a:t>‹#›</a:t>
            </a:fld>
            <a:endParaRPr lang="en-US" dirty="0"/>
          </a:p>
        </p:txBody>
      </p:sp>
    </p:spTree>
    <p:extLst>
      <p:ext uri="{BB962C8B-B14F-4D97-AF65-F5344CB8AC3E}">
        <p14:creationId xmlns:p14="http://schemas.microsoft.com/office/powerpoint/2010/main" val="29086048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C6E58-54C7-4C3B-903B-948C60B27B09}" type="datetimeFigureOut">
              <a:rPr lang="en-US" smtClean="0"/>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106B6D-86FE-4A7B-8007-90EF11FA00A4}" type="slidenum">
              <a:rPr lang="en-US" smtClean="0"/>
              <a:t>‹#›</a:t>
            </a:fld>
            <a:endParaRPr lang="en-US" dirty="0"/>
          </a:p>
        </p:txBody>
      </p:sp>
    </p:spTree>
    <p:extLst>
      <p:ext uri="{BB962C8B-B14F-4D97-AF65-F5344CB8AC3E}">
        <p14:creationId xmlns:p14="http://schemas.microsoft.com/office/powerpoint/2010/main" val="364129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854145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103806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767059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699257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993638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133464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9674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0102E2-16C4-414C-902B-9B8BA94A9CD6}"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B60A2-715E-419E-A372-C6F997ED2BFE}" type="slidenum">
              <a:rPr lang="en-US" smtClean="0"/>
              <a:t>‹#›</a:t>
            </a:fld>
            <a:endParaRPr lang="en-US"/>
          </a:p>
        </p:txBody>
      </p:sp>
    </p:spTree>
    <p:extLst>
      <p:ext uri="{BB962C8B-B14F-4D97-AF65-F5344CB8AC3E}">
        <p14:creationId xmlns:p14="http://schemas.microsoft.com/office/powerpoint/2010/main" val="121586990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015431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741081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027384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515157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7541061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912240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023268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985419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976881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49105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0102E2-16C4-414C-902B-9B8BA94A9CD6}"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B60A2-715E-419E-A372-C6F997ED2BFE}" type="slidenum">
              <a:rPr lang="en-US" smtClean="0"/>
              <a:t>‹#›</a:t>
            </a:fld>
            <a:endParaRPr lang="en-US"/>
          </a:p>
        </p:txBody>
      </p:sp>
    </p:spTree>
    <p:extLst>
      <p:ext uri="{BB962C8B-B14F-4D97-AF65-F5344CB8AC3E}">
        <p14:creationId xmlns:p14="http://schemas.microsoft.com/office/powerpoint/2010/main" val="194037848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2560306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051026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628484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9434714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13854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0102E2-16C4-414C-902B-9B8BA94A9CD6}" type="datetimeFigureOut">
              <a:rPr lang="en-US" smtClean="0"/>
              <a:t>5/21/2014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AB60A2-715E-419E-A372-C6F997ED2BFE}" type="slidenum">
              <a:rPr lang="en-US" smtClean="0"/>
              <a:t>‹#›</a:t>
            </a:fld>
            <a:endParaRPr lang="en-US"/>
          </a:p>
        </p:txBody>
      </p:sp>
    </p:spTree>
    <p:extLst>
      <p:ext uri="{BB962C8B-B14F-4D97-AF65-F5344CB8AC3E}">
        <p14:creationId xmlns:p14="http://schemas.microsoft.com/office/powerpoint/2010/main" val="718140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0102E2-16C4-414C-902B-9B8BA94A9CD6}" type="datetimeFigureOut">
              <a:rPr lang="en-US" smtClean="0"/>
              <a:t>5/21/2014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AB60A2-715E-419E-A372-C6F997ED2BFE}" type="slidenum">
              <a:rPr lang="en-US" smtClean="0"/>
              <a:t>‹#›</a:t>
            </a:fld>
            <a:endParaRPr lang="en-US"/>
          </a:p>
        </p:txBody>
      </p:sp>
    </p:spTree>
    <p:extLst>
      <p:ext uri="{BB962C8B-B14F-4D97-AF65-F5344CB8AC3E}">
        <p14:creationId xmlns:p14="http://schemas.microsoft.com/office/powerpoint/2010/main" val="840963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0102E2-16C4-414C-902B-9B8BA94A9CD6}" type="datetimeFigureOut">
              <a:rPr lang="en-US" smtClean="0"/>
              <a:t>5/21/2014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AB60A2-715E-419E-A372-C6F997ED2BFE}" type="slidenum">
              <a:rPr lang="en-US" smtClean="0"/>
              <a:t>‹#›</a:t>
            </a:fld>
            <a:endParaRPr lang="en-US"/>
          </a:p>
        </p:txBody>
      </p:sp>
    </p:spTree>
    <p:extLst>
      <p:ext uri="{BB962C8B-B14F-4D97-AF65-F5344CB8AC3E}">
        <p14:creationId xmlns:p14="http://schemas.microsoft.com/office/powerpoint/2010/main" val="3770146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0102E2-16C4-414C-902B-9B8BA94A9CD6}"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B60A2-715E-419E-A372-C6F997ED2BFE}" type="slidenum">
              <a:rPr lang="en-US" smtClean="0"/>
              <a:t>‹#›</a:t>
            </a:fld>
            <a:endParaRPr lang="en-US"/>
          </a:p>
        </p:txBody>
      </p:sp>
    </p:spTree>
    <p:extLst>
      <p:ext uri="{BB962C8B-B14F-4D97-AF65-F5344CB8AC3E}">
        <p14:creationId xmlns:p14="http://schemas.microsoft.com/office/powerpoint/2010/main" val="4273384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0102E2-16C4-414C-902B-9B8BA94A9CD6}"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B60A2-715E-419E-A372-C6F997ED2BFE}" type="slidenum">
              <a:rPr lang="en-US" smtClean="0"/>
              <a:t>‹#›</a:t>
            </a:fld>
            <a:endParaRPr lang="en-US"/>
          </a:p>
        </p:txBody>
      </p:sp>
    </p:spTree>
    <p:extLst>
      <p:ext uri="{BB962C8B-B14F-4D97-AF65-F5344CB8AC3E}">
        <p14:creationId xmlns:p14="http://schemas.microsoft.com/office/powerpoint/2010/main" val="1338969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121285"/>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409210"/>
            <a:ext cx="8229600" cy="3087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0102E2-16C4-414C-902B-9B8BA94A9CD6}" type="datetimeFigureOut">
              <a:rPr lang="en-US" smtClean="0"/>
              <a:t>5/21/2014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AB60A2-715E-419E-A372-C6F997ED2BFE}" type="slidenum">
              <a:rPr lang="en-US" smtClean="0"/>
              <a:t>‹#›</a:t>
            </a:fld>
            <a:endParaRPr lang="en-US"/>
          </a:p>
        </p:txBody>
      </p:sp>
      <p:pic>
        <p:nvPicPr>
          <p:cNvPr id="7" name="Picture 6" descr="ForeSIGHTLogo.pn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285617" y="108389"/>
            <a:ext cx="3453505" cy="830810"/>
          </a:xfrm>
          <a:prstGeom prst="rect">
            <a:avLst/>
          </a:prstGeom>
        </p:spPr>
      </p:pic>
      <p:pic>
        <p:nvPicPr>
          <p:cNvPr id="8" name="Picture 7" descr="AbstractBlueBackground.jpg"/>
          <p:cNvPicPr>
            <a:picLocks noChangeAspect="1"/>
          </p:cNvPicPr>
          <p:nvPr/>
        </p:nvPicPr>
        <p:blipFill rotWithShape="1">
          <a:blip r:embed="rId14">
            <a:extLst>
              <a:ext uri="{28A0092B-C50C-407E-A947-70E740481C1C}">
                <a14:useLocalDpi xmlns:a14="http://schemas.microsoft.com/office/drawing/2010/main" val="0"/>
              </a:ext>
            </a:extLst>
          </a:blip>
          <a:srcRect b="20393"/>
          <a:stretch/>
        </p:blipFill>
        <p:spPr>
          <a:xfrm>
            <a:off x="0" y="5276760"/>
            <a:ext cx="9144000" cy="1581240"/>
          </a:xfrm>
          <a:prstGeom prst="rect">
            <a:avLst/>
          </a:prstGeom>
        </p:spPr>
      </p:pic>
      <p:cxnSp>
        <p:nvCxnSpPr>
          <p:cNvPr id="11" name="Straight Connector 10"/>
          <p:cNvCxnSpPr/>
          <p:nvPr/>
        </p:nvCxnSpPr>
        <p:spPr>
          <a:xfrm>
            <a:off x="0" y="1051668"/>
            <a:ext cx="8747111" cy="0"/>
          </a:xfrm>
          <a:prstGeom prst="line">
            <a:avLst/>
          </a:prstGeom>
          <a:ln>
            <a:solidFill>
              <a:srgbClr val="3366FF"/>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8747097" y="1038968"/>
            <a:ext cx="0" cy="4764932"/>
          </a:xfrm>
          <a:prstGeom prst="line">
            <a:avLst/>
          </a:prstGeom>
          <a:ln>
            <a:solidFill>
              <a:srgbClr val="3366F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401460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C6E58-54C7-4C3B-903B-948C60B27B09}" type="datetimeFigureOut">
              <a:rPr lang="en-US" smtClean="0"/>
              <a:t>5/21/2014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06B6D-86FE-4A7B-8007-90EF11FA00A4}" type="slidenum">
              <a:rPr lang="en-US" smtClean="0"/>
              <a:t>‹#›</a:t>
            </a:fld>
            <a:endParaRPr lang="en-US" dirty="0"/>
          </a:p>
        </p:txBody>
      </p:sp>
    </p:spTree>
    <p:extLst>
      <p:ext uri="{BB962C8B-B14F-4D97-AF65-F5344CB8AC3E}">
        <p14:creationId xmlns:p14="http://schemas.microsoft.com/office/powerpoint/2010/main" val="29186027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922310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8DFFBE-117E-FF4E-ABF4-F9F177A9A80B}" type="datetimeFigureOut">
              <a:rPr lang="en-US" smtClean="0">
                <a:solidFill>
                  <a:prstClr val="black">
                    <a:tint val="75000"/>
                  </a:prstClr>
                </a:solidFill>
              </a:rPr>
              <a:pPr/>
              <a:t>5/21/2014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4CF5B-2785-5D40-81A5-5051B816E18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132222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Orthopedic Surgery Shouldn't Cost an Arm and a Leg!!</a:t>
            </a:r>
          </a:p>
        </p:txBody>
      </p:sp>
    </p:spTree>
    <p:extLst>
      <p:ext uri="{BB962C8B-B14F-4D97-AF65-F5344CB8AC3E}">
        <p14:creationId xmlns:p14="http://schemas.microsoft.com/office/powerpoint/2010/main" val="28787846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93F442C-06F6-274E-AC1D-85137A4F5CCE}" type="slidenum">
              <a:rPr lang="en-US" smtClean="0"/>
              <a:t>10</a:t>
            </a:fld>
            <a:endParaRPr lang="en-US" dirty="0"/>
          </a:p>
        </p:txBody>
      </p:sp>
      <p:pic>
        <p:nvPicPr>
          <p:cNvPr id="4" name="Picture 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1471" y="1190584"/>
            <a:ext cx="6582694" cy="4667901"/>
          </a:xfrm>
          <a:prstGeom prst="rect">
            <a:avLst/>
          </a:prstGeom>
        </p:spPr>
      </p:pic>
      <p:sp>
        <p:nvSpPr>
          <p:cNvPr id="5" name="Title 1"/>
          <p:cNvSpPr txBox="1">
            <a:spLocks/>
          </p:cNvSpPr>
          <p:nvPr/>
        </p:nvSpPr>
        <p:spPr>
          <a:xfrm>
            <a:off x="0" y="0"/>
            <a:ext cx="5281684" cy="105087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smtClean="0"/>
              <a:t>Cost Savings Opportunities</a:t>
            </a:r>
          </a:p>
        </p:txBody>
      </p:sp>
    </p:spTree>
    <p:extLst>
      <p:ext uri="{BB962C8B-B14F-4D97-AF65-F5344CB8AC3E}">
        <p14:creationId xmlns:p14="http://schemas.microsoft.com/office/powerpoint/2010/main" val="897616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Tree>
    <p:extLst>
      <p:ext uri="{BB962C8B-B14F-4D97-AF65-F5344CB8AC3E}">
        <p14:creationId xmlns:p14="http://schemas.microsoft.com/office/powerpoint/2010/main" val="3581174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dirty="0" smtClean="0"/>
              <a:t>Topics</a:t>
            </a:r>
            <a:endParaRPr lang="en-US" dirty="0"/>
          </a:p>
        </p:txBody>
      </p:sp>
      <p:sp>
        <p:nvSpPr>
          <p:cNvPr id="3" name="Content Placeholder 2"/>
          <p:cNvSpPr>
            <a:spLocks noGrp="1"/>
          </p:cNvSpPr>
          <p:nvPr>
            <p:ph idx="1"/>
          </p:nvPr>
        </p:nvSpPr>
        <p:spPr>
          <a:xfrm>
            <a:off x="457200" y="1447800"/>
            <a:ext cx="8229600" cy="4049183"/>
          </a:xfrm>
        </p:spPr>
        <p:txBody>
          <a:bodyPr>
            <a:normAutofit/>
          </a:bodyPr>
          <a:lstStyle/>
          <a:p>
            <a:r>
              <a:rPr lang="en-US" dirty="0" smtClean="0"/>
              <a:t>Market Dynamics</a:t>
            </a:r>
          </a:p>
          <a:p>
            <a:r>
              <a:rPr lang="en-US" dirty="0" smtClean="0"/>
              <a:t>How buying decisions are made and the implications of those decisions</a:t>
            </a:r>
          </a:p>
          <a:p>
            <a:r>
              <a:rPr lang="en-US" dirty="0" smtClean="0"/>
              <a:t>Supply Chain/Distributor Dynamics</a:t>
            </a:r>
          </a:p>
          <a:p>
            <a:r>
              <a:rPr lang="en-US" dirty="0" smtClean="0"/>
              <a:t>Markups and Net Cost Identification</a:t>
            </a:r>
          </a:p>
          <a:p>
            <a:r>
              <a:rPr lang="en-US" dirty="0" smtClean="0"/>
              <a:t>Opportunities for Cost Savings</a:t>
            </a:r>
          </a:p>
        </p:txBody>
      </p:sp>
    </p:spTree>
    <p:extLst>
      <p:ext uri="{BB962C8B-B14F-4D97-AF65-F5344CB8AC3E}">
        <p14:creationId xmlns:p14="http://schemas.microsoft.com/office/powerpoint/2010/main" val="1640408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355897" y="1581867"/>
            <a:ext cx="4064772" cy="386359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20000"/>
              </a:lnSpc>
              <a:buFont typeface="Wingdings" panose="05000000000000000000" pitchFamily="2" charset="2"/>
              <a:buChar char="§"/>
            </a:pPr>
            <a:r>
              <a:rPr lang="en-US" sz="1600" dirty="0" smtClean="0">
                <a:solidFill>
                  <a:prstClr val="black"/>
                </a:solidFill>
              </a:rPr>
              <a:t>US demand for implantable medical devices is forecast </a:t>
            </a:r>
            <a:r>
              <a:rPr lang="en-US" sz="1600" b="1" dirty="0" smtClean="0">
                <a:solidFill>
                  <a:prstClr val="black"/>
                </a:solidFill>
              </a:rPr>
              <a:t>to increase 7.7 percent annually to $52 billion in 2015</a:t>
            </a:r>
            <a:r>
              <a:rPr lang="en-US" sz="1600" dirty="0" smtClean="0">
                <a:solidFill>
                  <a:prstClr val="black"/>
                </a:solidFill>
              </a:rPr>
              <a:t>. </a:t>
            </a:r>
            <a:r>
              <a:rPr lang="en-US" sz="1600" b="1" dirty="0" smtClean="0">
                <a:solidFill>
                  <a:prstClr val="black"/>
                </a:solidFill>
              </a:rPr>
              <a:t>Orthopedic implants will remain the largest segment</a:t>
            </a:r>
            <a:r>
              <a:rPr lang="en-US" sz="1600" dirty="0" smtClean="0">
                <a:solidFill>
                  <a:prstClr val="black"/>
                </a:solidFill>
              </a:rPr>
              <a:t> and be one of the fastest growing. </a:t>
            </a:r>
            <a:endParaRPr lang="en-US" sz="1600" b="1" dirty="0" smtClean="0">
              <a:solidFill>
                <a:prstClr val="black"/>
              </a:solidFill>
            </a:endParaRPr>
          </a:p>
          <a:p>
            <a:pPr>
              <a:lnSpc>
                <a:spcPct val="120000"/>
              </a:lnSpc>
              <a:buFont typeface="Wingdings" panose="05000000000000000000" pitchFamily="2" charset="2"/>
              <a:buChar char="§"/>
            </a:pPr>
            <a:r>
              <a:rPr lang="en-US" sz="1600" dirty="0" smtClean="0">
                <a:solidFill>
                  <a:prstClr val="black"/>
                </a:solidFill>
              </a:rPr>
              <a:t>Other implants expected to experience exponential growth include </a:t>
            </a:r>
            <a:r>
              <a:rPr lang="en-US" sz="1600" b="1" dirty="0" err="1" smtClean="0">
                <a:solidFill>
                  <a:prstClr val="black"/>
                </a:solidFill>
              </a:rPr>
              <a:t>neurostimulators</a:t>
            </a:r>
            <a:r>
              <a:rPr lang="en-US" sz="1600" b="1" dirty="0" smtClean="0">
                <a:solidFill>
                  <a:prstClr val="black"/>
                </a:solidFill>
              </a:rPr>
              <a:t> and drug implants* (widely utilized in Workers Compensation procedures)</a:t>
            </a:r>
            <a:endParaRPr lang="en-US" sz="1600" b="1" dirty="0">
              <a:solidFill>
                <a:prstClr val="black"/>
              </a:solidFill>
            </a:endParaRPr>
          </a:p>
        </p:txBody>
      </p:sp>
      <p:sp>
        <p:nvSpPr>
          <p:cNvPr id="7" name="TextBox 6"/>
          <p:cNvSpPr txBox="1"/>
          <p:nvPr/>
        </p:nvSpPr>
        <p:spPr>
          <a:xfrm>
            <a:off x="2196891" y="5598262"/>
            <a:ext cx="5616216" cy="307777"/>
          </a:xfrm>
          <a:prstGeom prst="rect">
            <a:avLst/>
          </a:prstGeom>
          <a:noFill/>
        </p:spPr>
        <p:txBody>
          <a:bodyPr wrap="square" rtlCol="0">
            <a:spAutoFit/>
          </a:bodyPr>
          <a:lstStyle/>
          <a:p>
            <a:r>
              <a:rPr lang="en-US" sz="1400" dirty="0" smtClean="0">
                <a:solidFill>
                  <a:prstClr val="black"/>
                </a:solidFill>
              </a:rPr>
              <a:t>*Freedonia Group, </a:t>
            </a:r>
            <a:r>
              <a:rPr lang="en-US" sz="1400" i="1" dirty="0" smtClean="0">
                <a:solidFill>
                  <a:prstClr val="black"/>
                </a:solidFill>
              </a:rPr>
              <a:t>Implantable Medical Devices to 2015</a:t>
            </a:r>
            <a:endParaRPr lang="en-US" sz="1400" i="1" dirty="0">
              <a:solidFill>
                <a:prstClr val="black"/>
              </a:solidFill>
            </a:endParaRPr>
          </a:p>
        </p:txBody>
      </p:sp>
      <p:graphicFrame>
        <p:nvGraphicFramePr>
          <p:cNvPr id="8" name="Chart 7"/>
          <p:cNvGraphicFramePr/>
          <p:nvPr>
            <p:extLst/>
          </p:nvPr>
        </p:nvGraphicFramePr>
        <p:xfrm>
          <a:off x="360693" y="1371603"/>
          <a:ext cx="3780829" cy="3558654"/>
        </p:xfrm>
        <a:graphic>
          <a:graphicData uri="http://schemas.openxmlformats.org/drawingml/2006/chart">
            <c:chart xmlns:c="http://schemas.openxmlformats.org/drawingml/2006/chart" xmlns:r="http://schemas.openxmlformats.org/officeDocument/2006/relationships" r:id="rId3"/>
          </a:graphicData>
        </a:graphic>
      </p:graphicFrame>
      <p:sp>
        <p:nvSpPr>
          <p:cNvPr id="10" name="Title 4"/>
          <p:cNvSpPr txBox="1">
            <a:spLocks/>
          </p:cNvSpPr>
          <p:nvPr/>
        </p:nvSpPr>
        <p:spPr>
          <a:xfrm>
            <a:off x="0" y="0"/>
            <a:ext cx="5527343" cy="10530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t>Key Industry Challenges—</a:t>
            </a:r>
            <a:br>
              <a:rPr lang="en-US" sz="2800" dirty="0" smtClean="0"/>
            </a:br>
            <a:r>
              <a:rPr lang="en-US" sz="2800" dirty="0" smtClean="0"/>
              <a:t>Market Dynamics</a:t>
            </a:r>
            <a:endParaRPr lang="en-US" sz="2800" dirty="0"/>
          </a:p>
        </p:txBody>
      </p:sp>
    </p:spTree>
    <p:extLst>
      <p:ext uri="{BB962C8B-B14F-4D97-AF65-F5344CB8AC3E}">
        <p14:creationId xmlns:p14="http://schemas.microsoft.com/office/powerpoint/2010/main" val="857171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http://upload.wikimedia.org/wikipedia/commons/8/8a/Jnj.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6840" y="2679001"/>
            <a:ext cx="3837209" cy="2484895"/>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2" descr="data:image/jpeg;base64,/9j/4AAQSkZJRgABAQAAAQABAAD/2wCEAAkGBhQQEBUTERISEBUUEhcZGRcXFxoVFRYZHRcZGBcXFxsYGyYfGBkjGhMXITAgIycpLCwtGB4xNTAqNScrLCkBCQoKDgwOGg8PGjIgHyUwNS81MzYpLDIzMTU0NSosNDA1Kiw1NSwuLTEsLSwwLS8pMik1MiksNSwqLTIsLzItKv/AABEIAOAA4AMBIgACEQEDEQH/xAAcAAEAAgMBAQEAAAAAAAAAAAAABQYDBAcCAQj/xABEEAACAQMCAwYEAwQHBQkAAAABAgMABBESIQUGMQcTIkFRYXGBkaEUMlIjQnKxFjOSorLB0Rc0VILTFUNiY3STs9Lw/8QAGgEBAAMBAQEAAAAAAAAAAAAAAAECAwQFBv/EADIRAAEEAAMDCwUAAwEAAAAAAAABAgMRBBIhEzHwBRQiQVFhcYGRocEysdHh8SNCUhX/2gAMAwEAAhEDEQA/AO40pSgFKUoBSlKAUpSgFKUoBSlKAUpSgFKUoBSlKAUpSgFKUoBSlKAUpSgFKUoBSlKAUpSgFKUoBSlKAUpSgFKUoBSlKAUpSgFKUoBSlKAUpSgFKUoBSlKAUpSgFKUoBSlKAUpSgFKUoBSlKAUqq33Hbi4uHt7EIvdbSSvuqtv4VGDvkY6HoegGTE8R4xfq8dtOyW3ePp/EIpIbPQKc4B+h+HWgLlxDjkFv/XSpGfQnxfJRufpVE5i7RJDLizcLGAPFoyWPn+cbD5VauGck20PiKd+53Ly+Mk+uDt9s+9UztGeL8WiqPyRqH04XzJAG2AdJ9D+YUBOcu9osbR4vGEbg7MFbSw2wTpzg9farXYcVinGYZEkHnpOSPiOo+dQHJnK6wwsz6Ze/VGAZRsunIUjJBPiO4rPxHkaCQ64tVrIOjxeHB/hG30x8aAsdKqNrzDNZyLDxDBVtkuF/Kf4/Q++B75G9W1WyMjegPtKUoBSlKAUpSgFKUoBSlKAUpSgFKUoBSlKAUpSgFKVH8wcS/DW0svmqHH8R2X+8RQFPtOOGyu7sRxPcw97rdkG8bHds+RAOob4/L1rc5lt7jiECvb91JBlXVRtM3k2S2ykHIwPf4GW5O4QIbNNQy8o1vnqSwzg/AYH1qDsYFi18NnkktwZS8Mito1oTnRqI658vXI+IEgnPBjYC7tZrUE41nxpn4gD7ZqhyMJuIOGw6yzuueuzOQrKQeoGCD02x0NW66V+HsY7jvLuxkGMsNbRHPRvb6eowRg1y74bHDfw9w2qGUoyHOfCx0sMnzB1DfcZHnQFk7MOLtJE8LHPd6WX2Vs5X4Aj+9V3rmHZa5/EuPI2+fo6Y/wARrp9Aa9/YJPG0cqhlYbj+RHoR61WuXLp7Sc2E7alxqgc/vL+j4jB28sHyxVtqtc92JNuJ49pbZxIp88ZGofDof+WgLLStS04kkkUcmQokVSMkDqM49zW3QClKUApSlAKUpQClKUApSlAKUpQClKUApSlAfCaokwueMK+ho4LYSYXIJZ9Jzk/UHqB5b4Jq9kVQ7a/m4OjxyW5lhEhKSqwAwegbY4O319aAyvxS84fL3cuu+jKZUrGQQxJCqWAPpuN+ox7/AGflq74goa7lSBc5WJUDFficgg49z/lWz/Si7gxJdWmmFvOI62j9NYyR/L/Kts9oNljPfH4aHz/hoCPnF3w5MswvrUbMGH7VF8/XK/HI+A3qmzGE8QT8NlYu/i0+2WUtjPQAk7H0q9f01ab/AHaynuF/Uw7tT88EGqTxS2ZbhpVgazKoJVjYZBZGTVp2Hh3LYx5Hy6AanA5zG7Sd5PCoABkiGrTqOwfceE6ft51fLV79VEkE8PEYj01ARufgR5/E/KtPke3SO6uYgyMrRRnTufXUviALAauuNwVPnWXjXD5eGMbiyGYm/rITkop8nAByB8Onw6Abo57ER03lvNbN641ofcMMZ+WfjXqfnaymidO+C60ZfErDqCP04rXs+dpdCvNZyFGGRJD+1U/EeWMdCc7V4vOag4Lrw2aRVBJeRAigAZJyQ22BQFOWKS5tC7AiOzgKqfIu0gP2UjP8K+tddsGzEhOSSi9evQVRry+ur2z7qOxVI5gullcaVAcHJXAwPD/nvV8gTSig74UD06CgMlKUoBSlKAUpSgFKUoBSlKAUpSgFKUoBSlKAVH8f4b+JtpYvN0OP4huv94CpClAQfJ3FO/tEzs8f7NweoZcDf4jB+ZqWFmmc6Ez66Rn+VVbisbcOujdRqWt5iBOo/cbO0gHxP1JH7wq1W1ysiB0YMrDII3BFAZa512mOY7iB1O/dsPIjrvkHqCGIOdiNq6LXKu0i+7y80D/ukC/NvGfsV+lASnLXKy3lv38haGRnHdvH4dCoojGB6eE++3Wpzlm+l76e0uHExh0EPjBZWGfF9vqetTPB+Hi3gjiH7iAfE+Z+ZyarvGn/AAXEI7o/1Myd1Kf0n91j7bD5KfagM3I2EFzCOkN3IFHop/L8tjXvnq9IgFvHvJcuI1Htkaj8Og/5q0bi+Sw4lJJIdMVzBrz1GtPT1JAPzcVn5btHu5zfzrpBGmBD+6n6/icnf3J6YoCy2FoIYkjHREVR8gB/lWelKAUpSgFKUoBSlKAUpSgFKUoBSlKAUpSgFKUoBSlKA8SxB1KsAwIIIIyCD1BFVOTg1xw9i9l+3hJy1uxOV9TGf/x9m8rfSgIDhvO9tMdLN+HkHVJfAQfTJ2++faqTzZbB+KLggiZoSCDkb6U2I/hNdI4hwaG4H7aJJPcjcfA9R9a5xzlyz3E6i1gl0d2GJUO66tTdDvjYDz86A6hLOqDLMFHqTgfeqzx/mq1kRrdQbxpAV0RDV8DqxgYO+RnGKheW+EWdwVWW3uVk32k7wofPIYAAfPHzq9WPC4oBiKNIx/4QAT8T1PzoCi2UMVzYCK9lW3e2laNWYrqGAPCQT4hvjA/QPSvNjxy7edI7a4a8VWGo9wqR6c76mO/T4e2at8nKdq0xmaFWdjk5yVJ9dJOnPyqUihVBpVQoHQAAAfACgPdKUoBSlKAUpSgFKUoBSlKAUpSgFKUoBSlKAUpSgFKUoBSoji/NdtaOEuJRGzLqA0ucjJGfCp8wa+cJ5ttbuQxwTCRgpbGlxsCAT4lA6sK12MmXNlWu2jPaszZcyX4kxSoji/NlraOI55RGxUMBpc7EkA+FSOqn6U4RzZbXblLeUSMF1EaXG2QM+JQOrD602MmXNlWu2htWZsuZL8SXpSlZGgpSlAKUpQClKUApSofi3NtraSd3PMI2KhsaXOxJAPhUjqpqzGOetNS1Kuc1qW5aJilRHCOa7a7cpbyiRlXURpcYGQM+JR5kVL0cxzFpyUoa5rktq2KUpVSxo8duu6tZpP0QyN8wpI+9fnTUfU13PtIuu74bNvgtpT+06g/bNcNRCxAG5JAHxNfS8jtqNzu/7f08HlR1va3uLZ2YcS7riCKTtKjJ88a1+6AfOsnapxPvL8oDtDGq/M+Nv8QHyqr2Vw1vOj9GilU491bJH2r1xS9NxcSS4OZZWYDz8THA+hArv5unONt3Vx5HJtv8Gy7+Pc1NR9TX6F5Yu+9srd85LQJn46QD9wa/PckZVipGCCQR6EHBq03XN7rwyC1iYqT3neEHB0a20pnyBBOfYAeZFYcoYZcQjEb2/Brgp0hVyu7DqV/zxZQMVe5TUOoXMhHsdAOD7Vl4XzdaXLaYZ0Zj0U5Vj8AwBPyri/KnLD8Qn7tGEYVdTMRnSM4GBtkknpkefpWLmPgL2FyYXbUQAysMjIPRh5g5BHxFcX/mYfNskeuar4/p1c/mraK1MvHG4/QbuACSQABkk7AD1qvv2g2IfQblM+oDFP7QXT965nx3nmS5sIYCx1At3x83C47vPrnOT6lajOV+V5OISskZVNK6mZs4G+ANupJ/kazj5La1ivndVGknKDlcjYUssHa1Or3ULIwdWtgQQQQR3j7gjrWLspnWO8kdyFVbWRmJ6ABoyT9BVY4xw6S2maCU+KIkbElcHxArnyOc/Op/s4tDNPcRKQDJYzICegLaFBOPLevTfG1mEVl2lb+44GPV2JzVS3uPXaZxaK5u0eCRZVECqSvTIeQkb+zD6177LuJxW93I00iRKbdgC5CgnXGcb+eAfpUJzLy3JYSiKVkdmjD5TOMEsuNwN/Aa+8s8tSX8rRRMiFUL5fOMBlXGwO/iFW2cXNcmbo1vKZ5OcZq6V7jt8nNFqqqzXMKq4JUlxhgDg4Png7VksOYLe4YpDPFKwGSFYMcZAzt5ZI+tcj554Q1pDZQSMrMkc2SudJzLqGMgHo1V7h3FpLfvO6bSZIjGWGxCllZsehOjGfQmvLZyWySPOx3bXrR6L+UHRvyubxR36Pj9u03crPE0u/gDAttuRgdCADt7GsHE+arW2OmaeNG/TnUw+Krkj5iuFwG4s2WYLJAWVwjlSuQV0sUJHXD9R0yKw8PsXuZkiTd5HwMnzPUk+nUk1onJEd5lf0Si8pP3I3U7fbdoFjIcC5QE/rDRj6uoFT6SBgCCCCMgjcEeorgfNPKcvD3RZGVw6kqy5xt+YHPQjI+oqd7MOZniuFtmYmKXUFB/cfBIK+gOMY9SD8cZuTWbLawOtN5rFjn7TZytpTpH9MrL/i7f/wBxf9ay3vNFrDGkkk8apIMoc6tY9VC5JHuBX56zUxxLg1z+FiupRmJgsaHIyqgEKNPkDpY/U+e+7uSYmqlv3+BinKUiotN3HcOE8w292D3EyS46gbMPcqcED3xVI7ROX47i7V3vbe2IhUaJDhiAznV16b/Y1Q+VL1ob2BkOD3yKfdWYKwPsQasPa7/v6/8Apk/xyVEeCWDFI1jt6L2EvxSTYdVc3cpPdnHAI7e5dkvLe5JhI0xnLAa1Oo79NsfOrzxHi8NuMzyxxA9NTAZ+A6n5VxzkDi34RrqfGe7tCQPIsZIwoPtqIquX9/JPI0krmR26sf5ew9hVpOT3YidVe7RKKsxrYYURrdVO3f7RbD/iV/sSf/SpbhfG4LoEwSpKBjOk7jPTI6joevpXGuWez6e+j71WSKPJAZ85YjY6QB0B2ztXQuz7lObh/fiYowcxlShJBxrznIBH5hXFi8Lhomrkfbk6jqw+InkcmZvRXrNLthusWsUfm82fkqNn7utc25Ztu8vbdOoM8efgGBP2BrqvP/J0/EGi7p4kWMPnWWBJYr00qfJaiOVezOe1vIppZIGWMscKWLZKMB1QDqR5114XExRYTLm6VLoc+IgkkxN1poU7nzh/ccQnXyZ+8Hwcaj/eLD5Vi5K4f39/AnUCQOfgnjP104+ddH595Dkv5o5YXjQrGVbWWGcHK40qf1N9q88icgS2M7yzPE+Y9K6CxxkgknUo8lA+ZrVMfHzX6ulVfBmuDfzjd0bv5Oa8223d31yv/nufkzah9mqKxXUubuzWe7vJJ4pIVV9OzFg2QgU9FI/dr5wPsrZUljunjZZFUqYy2tHUnDDUoGMMwx55rZnKELYmqrtaTQxfgpXSKiJpalF5Y4RHdSmOS5FqdOVLDIY5/LksuDjf33q1z9lsSjU/EolHqyAD6mWtS+7I7pCe7aGVfI6ih+YIwPqax23ZLeMfF3Efxck/3VNRJiGOXMyZGp2UnzqWZA5qZXRWviv8ILmDgiW2gwzi6jfUBIFKDUhwyjJOcZU5HrU92X8xQ2k0oncRrIi4Y5wCpOxx0yGP0q5Ds2Q8PFq8mp1dnWULjSx6jGd18sZ96ph7JrzXpzCV/XrOPpp1faqJioMRE6KR/nuvsUsuHmhkSRjfL4IbnPiqXV9NLHujFQp6ZCoq5wemdOakezPisVvfapnEatEyBm2UMWUjJ6AeE7n2q4XPZRGbNYkfE6kt3pGzE4ypA6L4RjzGM+ZzUm7K74NjTER+rvBp+4z9qs3E4aWFYs1JVa/cq6CeOVJMtrvPPabxaK4vQYXEipCqFhupYM7HBHUeMb187NeNRWt4WnYRq8LJqPQHUjDPoPCd6mIexyUxkvcRiT91QCU/5mOD9F+tRw7J73OP2A9+8OP8OftRs2FWHYZ9KoLFiEl2uTXebnazepM9tJE6yIY5MMpyDhwDg+e4NRvZhwtJ78d4NQijaQA7gsGVVz8NefiBVg4v2aXMlvaxI8JMCSBiWZQS0hcY8J8j7Vvchci3FjctLMYiphZPAxJyWQ+ajbCmsOcRMwixsfrqieq/BtsJH4lHubpp9jW7ZbUlLeQDwq0ik+hYKR/8bVQ+U+JrbXsMz/kR/EeuAVKk4HXGrPyrvPFOGR3MTRSrqRxuPP2IPkQd81zDinZBOrE28scq+QfKOPjgFT8dvhVMDi4tjsJVrf7l8XhpNrtY0v8ARg7UeZIbt4VgcSiNXJYfly2nAGeuAn3qG5CtjJxGDSPyuXPsFUk/6fMVKW3ZNeMfF3MY9S+fsoOa6HylyVFw9Dg95K4w0hGNv0qP3Vzv7+fQY1kxUGHw+yjdmWq9TNmHmmm2j0o4RXSuZFzy9a+3c5/ssP5kVGf7I7z9Vv8A22/6ddFs+WQ3Dks7jBxEEbSehHRlJHUEAjbypjMZFcbmrdLZGFwslPRyVaHDeFXAjnidvypKjH4BgT9hVh7SOMRXV4skDiRRAq5AI3DOSNwPIj61JXfY/chj3UsLrnYsWRse4CkfesH+yK8/Vb/22/6ddK4nDOekufVE+5gkGIaxY8mikJy9atJDeqoyRaBvkk8Tt9lNQldd5B5Fnsbh5JjEVaEp4WLHOpTuCo2wprV5h7Iw7l7SRYs792+dI/hYZIHsQao3lCFsrmqui9ZdcFKsaKiap1Hvs952to7RIJpBC8ZYeLZWBYsCD0H5sYPpVy4RzFBds4t5O87vTqIB0+LOACRv+U9K5Q3ZReg9IT795/qtXrs+5Rl4esvfNGxkKYCEnGnV1JA66q8zGxYWnSMfbl6r79TvwsmItrHtpE6yw33FRFJGhR3MrFV06cZClyDqYY8Kk/KoyLnWJ1DLHMwIXoEzqZiqR47z85wTp8hucCtrmCwllMBgKq8dwG1NuFUxyIxx5nD9PM48t6hLTlOZLZ0yNeuVIjt+zSSVg87YwGmMbfIAAYy2eONkSsRXLr/f0dT3SZqbu/n7LJwfif4mFZgjRh8kBsE6ckBttsEDIwehFbuaoacnTNIFZXW3cKGj71dQ0BUTvThg3hMjYToSgyNIIzW3KEizRv3ahTcd4w7w4iSPAgRdiWfYMW9tOQCal0EVqqP47N/HmQ2WStW8ehaeMcWFtGHZXky6IFTTqLM2lQAxGdz61mkuSNH7NzrYA4wdHhJy+/TbG2dyKhOKpM93E34eR4YA7DDReOUjSrYaQYVVLYJ3yem1Q3HbSaaVmlijRpIlt4V7zvGVpWy7lQMArGrHO39W2Mg5EMha5ERVT1+L8yXyql6exZ+H8YedgyQ/sG14lLgE6TgMEx+RjnBzuBnABFZeJcXEMkUfdvI0zMFClNtK6iTqYHGAdxny9RmB4Jyh3dyzyR6UjfMIVxoCgBUIQLnWRqLFm3ONj1G2VnN68xtmZUiEcOZIwN2zK58RK50oBtnC+pxR0ceforpXb6dfruCPfl133x1ehLWPFVlZ00tG8ZGtGxqGoZU+EkEEA7gnoR1Bra75dWnI1YzpzvjpnHXGfOqbxDlmeSUyTMpSbJmCOERVQARIS6EsiqZGJwMsQcDAI0rDl+SVDPbRiDxd5AzMSxRIyltGMkkI2e8bUd8gYI3Fubxql5q/PF+RG2ei1l449zoOaZqjDkpj3bFHLAmSVmmzLIyD9lHqUAKWZiS4yRj829YG5YvO47ru4tkJVe8/Zd7IxMrldIDMobCKfCoGfEajm8a7np7fnhBtnp/px6Fy4RxP8QrsF0qJXRDnOsIdJfoMAsGGN+mfOt7NVngfBJYTI/dJGywrHCpYPp0qVIDAA922mJsHfOs4Gd4v+hs0iEOArSokUjFgzkFu8nnfGzsSulE3CjHToIWGNXL0qTjv6iUkejU6NqXrNR444huza6W1iLvNW2nGQMdchvENsdN6juX+GSWyzyNFl3kyqq4ZmRRpTJYgaiMsST1Y9NhWiOATt3Uzao5CtwZwpXvCXMWI4m1aV8MKoGzso8mORVsTLVFdp81f6JWR9JSE7a8fSW4kgjVn7oDW4092pOcLnVkt4TnAOPOs3GOJC3geXTrKgYXoXYkKqA4O5YgfOqhbcsTyaVliMUTvI0qLJGozlUiXYNmNIVwAADqGdtjXmDlq6DxSNDE5jV2w0m+sLpijU4OiNcnSAeoDsc7VssEWb6k9d/nfX+DPayV9PHgXa2uS2oMjIVIBz+VjpViUP7ygtjJA3B2rOWH1qlW/LEyIsbwxzotu50GTCGd2dnZtssxGgA9Fy2D5nXflu8Jd2RGkMAQSd54w0hAmYeHYhMhQMBRsNWSTTm8ar9acefr8lts9E+lePIs9lx1pYBMsDtrkKoqEMXUMQJMtpCqQpbc9MeZArxY8yGbGi2n0mUx6/wBmVBUkOxKyE6QVIyBgkYr3frNFZ6LaINKIgiKrKEQ6cA5cjKrj4nbb0gZuVpXCRaD3MVsgjQuqr3uGLGUKCWcuEGVIGC++5yYyJ1qtJr2/vw9w5z0pEtfItPF+JC3gklI1aFJA6Fj0VRt1YkAe5rYgclVLLoYqMrnVg43Gcb4PnVMPLErpFqiKMMPOyygzTshBRWbYLmR3bIOwVQCNguOXkyUDUqJqRJGVQ2EaaVsFd+kUaBRjYyee21NhFVZ9eO/ixtZLvLpx3F6zWhZ8UMs80YTCwlF15zqcqGZcY20hl8/3qq0PKk4KqUUrCYjGS4OFiRWEcfhBV5JgdcmB4QAM9BqXfL06wN+J0BBCzO5bWsbuztczlQMvNpwEwMLnrtvLcPHuzovHj7EOmf8A8nQ80zXOrKKCSaVr7chHkUMVcyRtIO7OtHO4URosQx1JGotVn5O4U8NurTDTK0cSlf0LHGERD7/mY+7sPKs5cOkbbv2+xeOZXrVe5P0pSuU6BSlKAVh/CJr7zQmvTp16Rrx1xq649qzUqboClKVAMc9usilXVXU9VYBgfiDsa+wwKihUVUUdAoAA+AGwr3SptaoiusUpSoJFKUoBSlKAUpSgFKUoBSlKAUpSgFCKUoDX/wCz48q3dx5QkqdIypOxKnGxOB0rYpSpVVXeRVClKVBIpSlAKUpQClKUApSlAKUpQClKUApSlAKUpQClKUApSlAKUpQClKUApSlAKUpQClKUApSlAKUpQClKUApSlAKUpQClKUApSlAKUpQClKUApSlAKUpQClKUB//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data:image/jpeg;base64,/9j/4AAQSkZJRgABAQAAAQABAAD/2wCEAAkGBhQQEBUTERISEBUUEhcZGRcXFxoVFRYZHRcZGBcXFxsYGyYfGBkjGhMXITAgIycpLCwtGB4xNTAqNScrLCkBCQoKDgwOGg8PGjIgHyUwNS81MzYpLDIzMTU0NSosNDA1Kiw1NSwuLTEsLSwwLS8pMik1MiksNSwqLTIsLzItKv/AABEIAOAA4AMBIgACEQEDEQH/xAAcAAEAAgMBAQEAAAAAAAAAAAAABQYDBAcCAQj/xABEEAACAQMCAwYEAwQHBQkAAAABAgMABBESIQUGMQcTIkFRYXGBkaEUMlIjQnKxFjOSorLB0Rc0VILTFUNiY3STs9Lw/8QAGgEBAAMBAQEAAAAAAAAAAAAAAAECAwQFBv/EADIRAAEEAAMDCwUAAwEAAAAAAAABAgMRBBIhEzHwBRQiQVFhcYGRocEysdHh8SNCUhX/2gAMAwEAAhEDEQA/AO40pSgFKUoBSlKAUpSgFKUoBSlKAUpSgFKUoBSlKAUpSgFKUoBSlKAUpSgFKUoBSlKAUpSgFKUoBSlKAUpSgFKUoBSlKAUpSgFKUoBSlKAUpSgFKUoBSlKAUpSgFKUoBSlKAUpSgFKUoBSlKAUqq33Hbi4uHt7EIvdbSSvuqtv4VGDvkY6HoegGTE8R4xfq8dtOyW3ePp/EIpIbPQKc4B+h+HWgLlxDjkFv/XSpGfQnxfJRufpVE5i7RJDLizcLGAPFoyWPn+cbD5VauGck20PiKd+53Ly+Mk+uDt9s+9UztGeL8WiqPyRqH04XzJAG2AdJ9D+YUBOcu9osbR4vGEbg7MFbSw2wTpzg9farXYcVinGYZEkHnpOSPiOo+dQHJnK6wwsz6Ze/VGAZRsunIUjJBPiO4rPxHkaCQ64tVrIOjxeHB/hG30x8aAsdKqNrzDNZyLDxDBVtkuF/Kf4/Q++B75G9W1WyMjegPtKUoBSlKAUpSgFKUoBSlKAUpSgFKUoBSlKAUpSgFKVH8wcS/DW0svmqHH8R2X+8RQFPtOOGyu7sRxPcw97rdkG8bHds+RAOob4/L1rc5lt7jiECvb91JBlXVRtM3k2S2ykHIwPf4GW5O4QIbNNQy8o1vnqSwzg/AYH1qDsYFi18NnkktwZS8Mito1oTnRqI658vXI+IEgnPBjYC7tZrUE41nxpn4gD7ZqhyMJuIOGw6yzuueuzOQrKQeoGCD02x0NW66V+HsY7jvLuxkGMsNbRHPRvb6eowRg1y74bHDfw9w2qGUoyHOfCx0sMnzB1DfcZHnQFk7MOLtJE8LHPd6WX2Vs5X4Aj+9V3rmHZa5/EuPI2+fo6Y/wARrp9Aa9/YJPG0cqhlYbj+RHoR61WuXLp7Sc2E7alxqgc/vL+j4jB28sHyxVtqtc92JNuJ49pbZxIp88ZGofDof+WgLLStS04kkkUcmQokVSMkDqM49zW3QClKUApSlAKUpQClKUApSlAKUpQClKUApSlAfCaokwueMK+ho4LYSYXIJZ9Jzk/UHqB5b4Jq9kVQ7a/m4OjxyW5lhEhKSqwAwegbY4O319aAyvxS84fL3cuu+jKZUrGQQxJCqWAPpuN+ox7/AGflq74goa7lSBc5WJUDFficgg49z/lWz/Si7gxJdWmmFvOI62j9NYyR/L/Kts9oNljPfH4aHz/hoCPnF3w5MswvrUbMGH7VF8/XK/HI+A3qmzGE8QT8NlYu/i0+2WUtjPQAk7H0q9f01ab/AHaynuF/Uw7tT88EGqTxS2ZbhpVgazKoJVjYZBZGTVp2Hh3LYx5Hy6AanA5zG7Sd5PCoABkiGrTqOwfceE6ft51fLV79VEkE8PEYj01ARufgR5/E/KtPke3SO6uYgyMrRRnTufXUviALAauuNwVPnWXjXD5eGMbiyGYm/rITkop8nAByB8Onw6Abo57ER03lvNbN641ofcMMZ+WfjXqfnaymidO+C60ZfErDqCP04rXs+dpdCvNZyFGGRJD+1U/EeWMdCc7V4vOag4Lrw2aRVBJeRAigAZJyQ22BQFOWKS5tC7AiOzgKqfIu0gP2UjP8K+tddsGzEhOSSi9evQVRry+ur2z7qOxVI5gullcaVAcHJXAwPD/nvV8gTSig74UD06CgMlKUoBSlKAUpSgFKUoBSlKAUpSgFKUoBSlKAVH8f4b+JtpYvN0OP4huv94CpClAQfJ3FO/tEzs8f7NweoZcDf4jB+ZqWFmmc6Ez66Rn+VVbisbcOujdRqWt5iBOo/cbO0gHxP1JH7wq1W1ysiB0YMrDII3BFAZa512mOY7iB1O/dsPIjrvkHqCGIOdiNq6LXKu0i+7y80D/ukC/NvGfsV+lASnLXKy3lv38haGRnHdvH4dCoojGB6eE++3Wpzlm+l76e0uHExh0EPjBZWGfF9vqetTPB+Hi3gjiH7iAfE+Z+ZyarvGn/AAXEI7o/1Myd1Kf0n91j7bD5KfagM3I2EFzCOkN3IFHop/L8tjXvnq9IgFvHvJcuI1Htkaj8Og/5q0bi+Sw4lJJIdMVzBrz1GtPT1JAPzcVn5btHu5zfzrpBGmBD+6n6/icnf3J6YoCy2FoIYkjHREVR8gB/lWelKAUpSgFKUoBSlKAUpSgFKUoBSlKAUpSgFKUoBSlKA8SxB1KsAwIIIIyCD1BFVOTg1xw9i9l+3hJy1uxOV9TGf/x9m8rfSgIDhvO9tMdLN+HkHVJfAQfTJ2++faqTzZbB+KLggiZoSCDkb6U2I/hNdI4hwaG4H7aJJPcjcfA9R9a5xzlyz3E6i1gl0d2GJUO66tTdDvjYDz86A6hLOqDLMFHqTgfeqzx/mq1kRrdQbxpAV0RDV8DqxgYO+RnGKheW+EWdwVWW3uVk32k7wofPIYAAfPHzq9WPC4oBiKNIx/4QAT8T1PzoCi2UMVzYCK9lW3e2laNWYrqGAPCQT4hvjA/QPSvNjxy7edI7a4a8VWGo9wqR6c76mO/T4e2at8nKdq0xmaFWdjk5yVJ9dJOnPyqUihVBpVQoHQAAAfACgPdKUoBSlKAUpSgFKUoBSlKAUpSgFKUoBSlKAUpSgFKUoBSoji/NdtaOEuJRGzLqA0ucjJGfCp8wa+cJ5ttbuQxwTCRgpbGlxsCAT4lA6sK12MmXNlWu2jPaszZcyX4kxSoji/NlraOI55RGxUMBpc7EkA+FSOqn6U4RzZbXblLeUSMF1EaXG2QM+JQOrD602MmXNlWu2htWZsuZL8SXpSlZGgpSlAKUpQClKUApSofi3NtraSd3PMI2KhsaXOxJAPhUjqpqzGOetNS1Kuc1qW5aJilRHCOa7a7cpbyiRlXURpcYGQM+JR5kVL0cxzFpyUoa5rktq2KUpVSxo8duu6tZpP0QyN8wpI+9fnTUfU13PtIuu74bNvgtpT+06g/bNcNRCxAG5JAHxNfS8jtqNzu/7f08HlR1va3uLZ2YcS7riCKTtKjJ88a1+6AfOsnapxPvL8oDtDGq/M+Nv8QHyqr2Vw1vOj9GilU491bJH2r1xS9NxcSS4OZZWYDz8THA+hArv5unONt3Vx5HJtv8Gy7+Pc1NR9TX6F5Yu+9srd85LQJn46QD9wa/PckZVipGCCQR6EHBq03XN7rwyC1iYqT3neEHB0a20pnyBBOfYAeZFYcoYZcQjEb2/Brgp0hVyu7DqV/zxZQMVe5TUOoXMhHsdAOD7Vl4XzdaXLaYZ0Zj0U5Vj8AwBPyri/KnLD8Qn7tGEYVdTMRnSM4GBtkknpkefpWLmPgL2FyYXbUQAysMjIPRh5g5BHxFcX/mYfNskeuar4/p1c/mraK1MvHG4/QbuACSQABkk7AD1qvv2g2IfQblM+oDFP7QXT965nx3nmS5sIYCx1At3x83C47vPrnOT6lajOV+V5OISskZVNK6mZs4G+ANupJ/kazj5La1ivndVGknKDlcjYUssHa1Or3ULIwdWtgQQQQR3j7gjrWLspnWO8kdyFVbWRmJ6ABoyT9BVY4xw6S2maCU+KIkbElcHxArnyOc/Op/s4tDNPcRKQDJYzICegLaFBOPLevTfG1mEVl2lb+44GPV2JzVS3uPXaZxaK5u0eCRZVECqSvTIeQkb+zD6177LuJxW93I00iRKbdgC5CgnXGcb+eAfpUJzLy3JYSiKVkdmjD5TOMEsuNwN/Aa+8s8tSX8rRRMiFUL5fOMBlXGwO/iFW2cXNcmbo1vKZ5OcZq6V7jt8nNFqqqzXMKq4JUlxhgDg4Png7VksOYLe4YpDPFKwGSFYMcZAzt5ZI+tcj554Q1pDZQSMrMkc2SudJzLqGMgHo1V7h3FpLfvO6bSZIjGWGxCllZsehOjGfQmvLZyWySPOx3bXrR6L+UHRvyubxR36Pj9u03crPE0u/gDAttuRgdCADt7GsHE+arW2OmaeNG/TnUw+Krkj5iuFwG4s2WYLJAWVwjlSuQV0sUJHXD9R0yKw8PsXuZkiTd5HwMnzPUk+nUk1onJEd5lf0Si8pP3I3U7fbdoFjIcC5QE/rDRj6uoFT6SBgCCCCMgjcEeorgfNPKcvD3RZGVw6kqy5xt+YHPQjI+oqd7MOZniuFtmYmKXUFB/cfBIK+gOMY9SD8cZuTWbLawOtN5rFjn7TZytpTpH9MrL/i7f/wBxf9ay3vNFrDGkkk8apIMoc6tY9VC5JHuBX56zUxxLg1z+FiupRmJgsaHIyqgEKNPkDpY/U+e+7uSYmqlv3+BinKUiotN3HcOE8w292D3EyS46gbMPcqcED3xVI7ROX47i7V3vbe2IhUaJDhiAznV16b/Y1Q+VL1ob2BkOD3yKfdWYKwPsQasPa7/v6/8Apk/xyVEeCWDFI1jt6L2EvxSTYdVc3cpPdnHAI7e5dkvLe5JhI0xnLAa1Oo79NsfOrzxHi8NuMzyxxA9NTAZ+A6n5VxzkDi34RrqfGe7tCQPIsZIwoPtqIquX9/JPI0krmR26sf5ew9hVpOT3YidVe7RKKsxrYYURrdVO3f7RbD/iV/sSf/SpbhfG4LoEwSpKBjOk7jPTI6joevpXGuWez6e+j71WSKPJAZ85YjY6QB0B2ztXQuz7lObh/fiYowcxlShJBxrznIBH5hXFi8Lhomrkfbk6jqw+InkcmZvRXrNLthusWsUfm82fkqNn7utc25Ztu8vbdOoM8efgGBP2BrqvP/J0/EGi7p4kWMPnWWBJYr00qfJaiOVezOe1vIppZIGWMscKWLZKMB1QDqR5114XExRYTLm6VLoc+IgkkxN1poU7nzh/ccQnXyZ+8Hwcaj/eLD5Vi5K4f39/AnUCQOfgnjP104+ddH595Dkv5o5YXjQrGVbWWGcHK40qf1N9q88icgS2M7yzPE+Y9K6CxxkgknUo8lA+ZrVMfHzX6ulVfBmuDfzjd0bv5Oa8223d31yv/nufkzah9mqKxXUubuzWe7vJJ4pIVV9OzFg2QgU9FI/dr5wPsrZUljunjZZFUqYy2tHUnDDUoGMMwx55rZnKELYmqrtaTQxfgpXSKiJpalF5Y4RHdSmOS5FqdOVLDIY5/LksuDjf33q1z9lsSjU/EolHqyAD6mWtS+7I7pCe7aGVfI6ih+YIwPqax23ZLeMfF3Efxck/3VNRJiGOXMyZGp2UnzqWZA5qZXRWviv8ILmDgiW2gwzi6jfUBIFKDUhwyjJOcZU5HrU92X8xQ2k0oncRrIi4Y5wCpOxx0yGP0q5Ds2Q8PFq8mp1dnWULjSx6jGd18sZ96ph7JrzXpzCV/XrOPpp1faqJioMRE6KR/nuvsUsuHmhkSRjfL4IbnPiqXV9NLHujFQp6ZCoq5wemdOakezPisVvfapnEatEyBm2UMWUjJ6AeE7n2q4XPZRGbNYkfE6kt3pGzE4ypA6L4RjzGM+ZzUm7K74NjTER+rvBp+4z9qs3E4aWFYs1JVa/cq6CeOVJMtrvPPabxaK4vQYXEipCqFhupYM7HBHUeMb187NeNRWt4WnYRq8LJqPQHUjDPoPCd6mIexyUxkvcRiT91QCU/5mOD9F+tRw7J73OP2A9+8OP8OftRs2FWHYZ9KoLFiEl2uTXebnazepM9tJE6yIY5MMpyDhwDg+e4NRvZhwtJ78d4NQijaQA7gsGVVz8NefiBVg4v2aXMlvaxI8JMCSBiWZQS0hcY8J8j7Vvchci3FjctLMYiphZPAxJyWQ+ajbCmsOcRMwixsfrqieq/BtsJH4lHubpp9jW7ZbUlLeQDwq0ik+hYKR/8bVQ+U+JrbXsMz/kR/EeuAVKk4HXGrPyrvPFOGR3MTRSrqRxuPP2IPkQd81zDinZBOrE28scq+QfKOPjgFT8dvhVMDi4tjsJVrf7l8XhpNrtY0v8ARg7UeZIbt4VgcSiNXJYfly2nAGeuAn3qG5CtjJxGDSPyuXPsFUk/6fMVKW3ZNeMfF3MY9S+fsoOa6HylyVFw9Dg95K4w0hGNv0qP3Vzv7+fQY1kxUGHw+yjdmWq9TNmHmmm2j0o4RXSuZFzy9a+3c5/ssP5kVGf7I7z9Vv8A22/6ddFs+WQ3Dks7jBxEEbSehHRlJHUEAjbypjMZFcbmrdLZGFwslPRyVaHDeFXAjnidvypKjH4BgT9hVh7SOMRXV4skDiRRAq5AI3DOSNwPIj61JXfY/chj3UsLrnYsWRse4CkfesH+yK8/Vb/22/6ddK4nDOekufVE+5gkGIaxY8mikJy9atJDeqoyRaBvkk8Tt9lNQldd5B5Fnsbh5JjEVaEp4WLHOpTuCo2wprV5h7Iw7l7SRYs792+dI/hYZIHsQao3lCFsrmqui9ZdcFKsaKiap1Hvs952to7RIJpBC8ZYeLZWBYsCD0H5sYPpVy4RzFBds4t5O87vTqIB0+LOACRv+U9K5Q3ZReg9IT795/qtXrs+5Rl4esvfNGxkKYCEnGnV1JA66q8zGxYWnSMfbl6r79TvwsmItrHtpE6yw33FRFJGhR3MrFV06cZClyDqYY8Kk/KoyLnWJ1DLHMwIXoEzqZiqR47z85wTp8hucCtrmCwllMBgKq8dwG1NuFUxyIxx5nD9PM48t6hLTlOZLZ0yNeuVIjt+zSSVg87YwGmMbfIAAYy2eONkSsRXLr/f0dT3SZqbu/n7LJwfif4mFZgjRh8kBsE6ckBttsEDIwehFbuaoacnTNIFZXW3cKGj71dQ0BUTvThg3hMjYToSgyNIIzW3KEizRv3ahTcd4w7w4iSPAgRdiWfYMW9tOQCal0EVqqP47N/HmQ2WStW8ehaeMcWFtGHZXky6IFTTqLM2lQAxGdz61mkuSNH7NzrYA4wdHhJy+/TbG2dyKhOKpM93E34eR4YA7DDReOUjSrYaQYVVLYJ3yem1Q3HbSaaVmlijRpIlt4V7zvGVpWy7lQMArGrHO39W2Mg5EMha5ERVT1+L8yXyql6exZ+H8YedgyQ/sG14lLgE6TgMEx+RjnBzuBnABFZeJcXEMkUfdvI0zMFClNtK6iTqYHGAdxny9RmB4Jyh3dyzyR6UjfMIVxoCgBUIQLnWRqLFm3ONj1G2VnN68xtmZUiEcOZIwN2zK58RK50oBtnC+pxR0ceforpXb6dfruCPfl133x1ehLWPFVlZ00tG8ZGtGxqGoZU+EkEEA7gnoR1Bra75dWnI1YzpzvjpnHXGfOqbxDlmeSUyTMpSbJmCOERVQARIS6EsiqZGJwMsQcDAI0rDl+SVDPbRiDxd5AzMSxRIyltGMkkI2e8bUd8gYI3Fubxql5q/PF+RG2ei1l449zoOaZqjDkpj3bFHLAmSVmmzLIyD9lHqUAKWZiS4yRj829YG5YvO47ru4tkJVe8/Zd7IxMrldIDMobCKfCoGfEajm8a7np7fnhBtnp/px6Fy4RxP8QrsF0qJXRDnOsIdJfoMAsGGN+mfOt7NVngfBJYTI/dJGywrHCpYPp0qVIDAA922mJsHfOs4Gd4v+hs0iEOArSokUjFgzkFu8nnfGzsSulE3CjHToIWGNXL0qTjv6iUkejU6NqXrNR444huza6W1iLvNW2nGQMdchvENsdN6juX+GSWyzyNFl3kyqq4ZmRRpTJYgaiMsST1Y9NhWiOATt3Uzao5CtwZwpXvCXMWI4m1aV8MKoGzso8mORVsTLVFdp81f6JWR9JSE7a8fSW4kgjVn7oDW4092pOcLnVkt4TnAOPOs3GOJC3geXTrKgYXoXYkKqA4O5YgfOqhbcsTyaVliMUTvI0qLJGozlUiXYNmNIVwAADqGdtjXmDlq6DxSNDE5jV2w0m+sLpijU4OiNcnSAeoDsc7VssEWb6k9d/nfX+DPayV9PHgXa2uS2oMjIVIBz+VjpViUP7ygtjJA3B2rOWH1qlW/LEyIsbwxzotu50GTCGd2dnZtssxGgA9Fy2D5nXflu8Jd2RGkMAQSd54w0hAmYeHYhMhQMBRsNWSTTm8ar9acefr8lts9E+lePIs9lx1pYBMsDtrkKoqEMXUMQJMtpCqQpbc9MeZArxY8yGbGi2n0mUx6/wBmVBUkOxKyE6QVIyBgkYr3frNFZ6LaINKIgiKrKEQ6cA5cjKrj4nbb0gZuVpXCRaD3MVsgjQuqr3uGLGUKCWcuEGVIGC++5yYyJ1qtJr2/vw9w5z0pEtfItPF+JC3gklI1aFJA6Fj0VRt1YkAe5rYgclVLLoYqMrnVg43Gcb4PnVMPLErpFqiKMMPOyygzTshBRWbYLmR3bIOwVQCNguOXkyUDUqJqRJGVQ2EaaVsFd+kUaBRjYyee21NhFVZ9eO/ixtZLvLpx3F6zWhZ8UMs80YTCwlF15zqcqGZcY20hl8/3qq0PKk4KqUUrCYjGS4OFiRWEcfhBV5JgdcmB4QAM9BqXfL06wN+J0BBCzO5bWsbuztczlQMvNpwEwMLnrtvLcPHuzovHj7EOmf8A8nQ80zXOrKKCSaVr7chHkUMVcyRtIO7OtHO4URosQx1JGotVn5O4U8NurTDTK0cSlf0LHGERD7/mY+7sPKs5cOkbbv2+xeOZXrVe5P0pSuU6BSlKAVh/CJr7zQmvTp16Rrx1xq649qzUqboClKVAMc9usilXVXU9VYBgfiDsa+wwKihUVUUdAoAA+AGwr3SptaoiusUpSoJFKUoBSlKAUpSgFKUoBSlKAUpSgFCKUoDX/wCz48q3dx5QkqdIypOxKnGxOB0rYpSpVVXeRVClKVBIpSlAKUpQClKUApSlAKUpQClKUApSlAKUpQClKUApSlAKUpQClKUApSlAKUpQClKUApSlAKUpQClKUApSlAKUpQClKUApSlAKUpQClKUApSlAKUpQClKUB//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0" name="Picture 6" descr="http://www.ptca.org/images/medtronic_logo_squar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210" y="1345500"/>
            <a:ext cx="1333500" cy="13335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swmedical.com/product_images/v/223/Stryker_Logo_2__31113_zoom.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4454" y="1732972"/>
            <a:ext cx="3109595" cy="80849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logosdatabase.com/logoimages/8502513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4197" y="2895600"/>
            <a:ext cx="3810000" cy="1266826"/>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cdn2.insidermonkey.com/blog/wp-content/uploads/2013/08/nuvasive-logo-2005-500x180.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43710" y="1088892"/>
            <a:ext cx="3578225" cy="1288161"/>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http://ocadvisors.com/assets/images/client-logos/zimmer_logo.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0375" y="4205392"/>
            <a:ext cx="3455469" cy="1190415"/>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8" descr="data:image/jpeg;base64,/9j/4AAQSkZJRgABAQAAAQABAAD/2wCEAAkGBxQSEhQUEhQWFhQXFhwVGRcYGBcUGBocGBcfGBgXGBUbHCggGBwmHBcZITEhJSkrLi4uHR8zODMsNygtLisBCgoKDg0OGxAQGywmICQtLCwsNC0sLCwsLDQsLCwsLDQsLCwsLCwsLCwsLCwsNCwsLCwsLCwsLCwsLCwsLCwsLP/AABEIAHoBnQMBEQACEQEDEQH/xAAcAAEAAgMBAQEAAAAAAAAAAAAABgcEBQgDAgH/xABOEAABAwICBgQJCAYJAwUBAAABAAIDBBEFEgYHITFBYRMiUXEUIzIzcoGRobE1QlJUYoKSshc0c5Oz0RUWJHSDoqPB0lPT40NVY/DxJf/EABoBAQADAQEBAAAAAAAAAAAAAAADBAUCAQb/xAA1EQACAgEBBAcHBAMBAQEAAAAAAQIDBBESITFBBRMyM1FxkRQiUoGhsfBCYcHhI2LRFVM0/9oADAMBAAIRAxEAPwC8UAQBAEAQBAEAQBAEAQBAEAQBAEAQBAEAQBAEAQBAEAQBAEAQBAEAQBAEAQBAEAQBAEAQBAEAQBAEBC9N9YEVCTFGBLUW2tvZrL7i8jjxyjb3bFbx8SVu97kVrsmNe7iyKwUGN4j13ymniO0DMYBbkxgzkel7VZcsWnclq/X+vQgUci3e3oj3dqpqHWLq8l3ovdbuJkXPt0Fwh+eh17JJ8ZHnPoJitN1qWsMlvmiR8ZP3HEsPrK9WVRPdOOh48e6O+Mj10f1lTQy+D4nGWkGxky5HN5vYNhH2m27ivLcOMo7VTFeVKL2bUWpG8OALSCCLgjaCDuIPELN4F8+kAQBAEAQBAEAQBAEAQBAEAQBAEAQBAEAQBAEAQBAEAQBAEBG9K9NKagFpHZ5bbImWLuRdwYOZ9QKsU407eHDxIbb4V8TX6vtOP6QMscrWxzNOZrWk2dGTwvtJabA94PId5OL1WjXA4x8jrdU+JNFULIQBAEAQBAEAQBAEAQBAEAQBAaTTPG/AqOWYWzgZWA8XuNm7OIF7nkCpqK+ssUSK6zYg5EC1T6LiYur6nruLz0ebbdwPXmPac1wOwgnstdzb9n/FH5/8KmJTtf5JFsLMNAIAgIjrI0YbWUr3taOniaXxu4kDaYz2gi9uw25q1i3uuenJ8SvkVKyH7o0mp3SDNTSQSu8y4ZCfoPuQ31FrvUQOCmzqtJqS5kWHZrDZfIslZ5dCAIAgCAIAgCAIAgCAIAgCAIAgCAIAgCAIAgCAIAgCAxsQr44IzJM9sbBvc42HdzPIbV1GLk9Io8lJRWrKl0u1pvkvHQgxs3GVw8YfQb8wczt9ErTowUt9noZ12Y3ugVs95cS5xJJNySbkk7ySd5WitxQb1J/qWoc9a+Q7ooj+J5AH+UPVHpCWlaXiy7gx1m2Xasc1AgCAIAgCAIAgCAIAgCAIAgCArfXg8+CwDgZ7+sRut8StDo/tvyKWb2F5kr0GiDcPpANxgY71uaHO95Kq5D1tl5lmlaVryN6oSQIAgBQHN2jrpAZeguRcbuy7sq37tlpbRj066vZOkVgGwEAQBAEAQBAEAQBAEAQBAEAQBAEAQBAEAQBAEAQBAEBDdZ2i7q2nDoheeElzG3tmB2Obt2X2Ag8rcVbxL1VPfwZWyaesju4opHEMIng89DLHzcxzR6nEWK2I2Ql2WmZUqpx4owV2Rlh6msbZDUSQPAHThuV32mXsw94cbcxbiqGfU5RUlyL2FYlJxfMutZBqBAEAQBAEAQBAEAQBAEAQBAEBCdb2GmbDy5u0wvbL92xY72B+b1K5gz2bdPHcVsuG1Xu5H1qmxhs9CyO/jIPFuHHLcmM27MuzvaV5m1uNrfJjFs2q9OaJoqhZCAICP6c482jpJJCbSOBZGOJe4WGzsHlHkFPj1OyxLlzIr7NiDZDtTWAg08s8jbtkcGsuOEdwXDvc4j7qtZ9vvKK5fyVsOv3XJ8y0VnF4IAgCAIAgCAIAgCAIAgCAIAgCAIAgCAIAgCAIAgCAIAgPwhAVDrf0UEZFZC0Bhs2VrRYA7myWG4HyTzy9pWrg36/45fIzsyn9a+ZWUby0gtJDgQQRsIINwQeButF7+JnptPcdG6F48aunDpAWTssyZhBaQ6175TtAcCHDvtwXz99XVy3cORuVWbcd/HmeeL6Uhshp6SM1NTxYw2ZHzml3MHLf7V7CjVbU3ovv5ISt37Md7MGakxmQEGejit1h0TJHEuG0RnPsDSdhO+y7UsZcm/PQ40ufNG90cxgVUOfLkkaTHLGd8cjdj2H17jxBBUNtexLTly/dEsJ7SNoozsIAgCAIAgCAIAgCAx566JnlyMbx6zmt+JXqi3wR42lxNXWaU0Aa5slVTkEEFvSMdcHYQQCbqWNFvFRfocO2vm0UtPiDcNrTJhtQ2SPss8jKTfopLgZwODgfYVrqDur0tWjMuU1TZrWyxcH1r0kjR4QHwP49UyM9TmAu9rQqE8CxP3d5dhmVvjuNu/WJhwF/CR6mSk+wMuFF7Jd8P2JPaavE0OMa3KdgIpo3yv4F3i2f8j3WHepodHzfaehFPNguytTR4fo1XYxO2evzRQDcLZDa+1sUZ2tB+m7l5SmldVjx2a97/OJFGqy6W1ZuRbtJTMiY2ONoaxgDWtG4AbAFlybk9WaCSS0R7Lw9CAIAgCAIAgCAIAgCAIAgCAIAgCAIAgCAIAgCAIAgCAIAgPGspWSsfHI0OY9pa4HiCLEL2MnF6o8aTWjIFoJoxTUlVPDIzNUxnpInv25oXGzXxt3BwPVcd4PGxsruRfOyCknufHzKtNMISa5/wSLGdFxPP0rJ5IM7OjnEVmmVoN2Au+YRtGYbbG1woIX7MdlpPw15E0q9Zap6eJtcKwuGmjEcEbY2DgOPMne48zcqKc5TesmdxiorRHhjuOw0jM0z7E7GMF3Pe7g1jBtcb24LquqVj0ieTmoLeYGh2FPYw1NRfwupDXzfNDbDqRiMbBlactzc77ld3zTezHsrgc1Q0958XxJEoCUIDExLE4admeeRkbe1xAvyHaeQXUYSm9IrU5lJRWrZD6zWvQsNmdNLzYwNH+o5p9ytxwLXx0X5+xXlmVo1dRrjiHkUsh9J7WfAOUi6OlzkRvOjyRrajXFMfIpY2+k9z/gGqRdHR5yI3nvkjXT62K525sDe5jj+Z5UiwKv3OPbrPBGun1i4i6/9oyjsbHELevJf3qRYdK5fVnDy7fE11RpbXP8AKq5/uyOZ+UhdrHqXCKI3kWPma6fEJX+XLI70nud8SpFCK4JHDsm+LPijoZJTaKN8h7GMc8+xoK9lNR4vQKMpcESGg1f4hLa1M5gPGQtjt3tJze5QSy6Y8yaOLa+RIqDU/UO89PEz0A6U+/Kq8ukYrsp/nqTxwXzZIKTVDSi3STTvPIsY0+rKT71BLpCx8EiZYVa46mzh1Y4c3fE93pSyD8rgo3m3eP0RIsWrwN9hujtLTm8NPExw+cGDN+M7feoJ3Tn2myWNcI8EbRRnYQBAEAQFfYnrWp4ZpIuhlf0byzM0ssS02JFzuuCr0MGcop6reVJZkItoztFtYkFdOIGxvjcWlzS8tscu0tFjvtc+ori7EnVHabOqsmNktlEzVQshAEAQBAEAQGm0r0gbQwdO9jnjMG2aQD1uO1S01O2WyiO2xVx2mQ39MMH1aX8TP5q3/wCdPxRW9uh4MsLDKwTQxSgECSNsgB3gPaHAH2qjOOzJx8C3GW1FPxI5pxpqMOdEDCZekDjsfktlLfsm/lKxj4zu136aEN96q01RHaPW62SRjPBXDO9rL9KNmYgX8jmp5dHtJva+hDHNUnpoWcs4vBAEAQBAEAQBAEAQBAEBodK8Me9rJ6cf2mnJfH9sW8ZC7k9uzkQ0qamaTcZcHx/78iOyLe9cV+aGxwbE2VMLJo/JeL2O9p3Oa4cHAgg8wuJwcJOLOoyUlqjUaQ4zM2eKkpmtbLM1zxNL5sBvlhjQbySAbcuwbQd11JVXFxc5cFyXH+kcTm9pRjxZkYLozHA8zPc6epcOtPLtf3MG6Nv2W+9eWXOS2VuXgvzeexrUXrxZvFCSBAavSXHI6KnfPJtDdjW7i5x8lo7/AHC54KSqp2SUUcWWKEdpnO2PY3NWSmWd2Zx3D5rB9Fg4D47zcrerqjXHSJiWWyserNepCMIDIo8Plm2RRSSEfQY5/wCUFcynGPaeh3GEpcESKh1d4hLbxGQdsjmM/wAty73KCWZTHmTxxLXyJFQanpj56ojZyY10nvOW3sVeXSMf0xJo4D5skVBqlo2bZHzSnsLgxvsaAfeoJZ9j4aInjhVrjvJDQaG0MNslLFccXN6Q/ifcqvLItlxkyaNNceCN4xgAsAAOwbAoSU+kAQBAEAQBAEAQBAaXTHGPBKOaa/WDcrPTd1Wd+037gVLRX1liiR3T2IORzWvoTCMvCcQdTzRzM8qN4eBuvbe08iLj1rmcFOLi+Z1XNwkpI6doqpssbJGG7HtD2ntDhce4r5yUXF6M3k9Vqj2Xh6EAQBAEAQEH1x/Jx/as+JVzB731KuZ3TKJW0ZB0zon+o0n92i/htXz1/eS839zdp7uPkvsVxr185SejL8WK/wBHcJfIpZ/6SusEF6mAf/NH+cK/Z2H5MpVdteZ1CvnDeCAIAgCAIAgCAIAgCAIAgIpJ/YKzNupKx9ndkVQdzuTZLWP2gO1WV/lr/wBo/Vf19iHsS/Z/f+zZ6UYOamGzHZJ43CWGT6Mjd1/snySOwqOmzYlv4PczuyG0t3HkfejWMirgD7ZJGkxyx8Y5GbHsPcd3IheW17EtOXL90K57S1NqozsICgdZelPhtRljN6eIlrLbnnc6TnfcOXeVt4lHVw1fFmRlXbctFwRD1bKh+Zh2r090Z+rwGZhuJzU7s0Er43fZcRfvG5w5FczrjNaSWp1CyUOyyc4JraqI7NqY2zN+k3xcnebdU91h3qlZ0fB9h6FyGdJdpFgYJrAoamwEoiefmS+LPcHE5SeQKo2YlsOWvkXIZFc+DJQCqxOfqAIAgCAIAgCAIAgCAICotd2MXfDStOxo6Z/ebtYPUMx+8FqdH17nP5GdnT4RKwjYXEBoJJNgALkk7AABvK0m9DPS13I+UBdmpnGulpXU7j1oHbPQfcj2OzDkMqx8+vZntLmauHZtQ2fAsJUS4EBFtM9NY8OdE18T39IHEZS0WykDbf0lZoxndro+BBdeqtNSPR64KckA08oFxc3abDibDep30fPxRCs6HgZmP61KaBxZA01Dhvc1wbH3B+3N6hbmuKsGclrLd9zqzMhHct5vsB0l8JoPDDHkAbI4sDs/my4eVYb8vZxUNtOxZ1evh9Sau3aht6Faab6woq6lMDIZGEva67i0jq8Ni0MfDlVPabKN+VGyGykV4r5QLi0P1jxEUlH0MmbLHBmu3LcNDc1t9tiyb8OS2rNfFmrRlRajDTwRr9evnKT0ZfixSdHcJfIjz/0lc4NIG1EDnEBrZo3EncAHgkn1K/YtYNfsylW9JrXxLM0h1uWcWUcTXAbOllvY82xgg27CT6ln1dH6rWb9C9Zm6PSCI7+lLEL3zRW+j0Yt8b+9T+w1fv6kPtthvcE1vvuBVwtLeL4rgjn0bib+ojuUNnR6/Q/UmhnfEi0MKxOKpjbLA8PY7cR7wRvBHYdqzZwlB7MlvL0ZKS1RjaTY02ipn1D2l7WZbtbYE5nBvH0l1VW7JqKPLLFCO0yD/pig+rS/iZ/NXP8Azp+KKvt0PBmzn1pUbadkvXdI+/iW2L22Nuub2aOztB2BRrBscnH6nby61FMyNB9Of6RklZ0HRdG0Ov0me9za1sgsvMjF6lJ666ntGR1re7QmDjbadyqFkgekWtKlgJZADUPHFpDY/wB5tzfdBHNXasGc98t33KlmXCO5byH1OtysJOSOBg4Xa959ucA+xW10fXzbKzzp8kjIodcFQD46CF4+wXxH2kuC5l0fD9Lf56Hsc6XNE+0Y05pa0hrHGOX/AKUlmuPom9n+o35BUbsWyre+BcqyIWcOJvMWw6OphkhlF2PblP8AsR2EGxB7QFDCbhJSXIllFSWjIBLrDfh58FrIXyTRdUytIAkb8ySx4ltr87q8sRW+/B6J/QqvJ6v3ZreanDtYcIxETNjdFFOAyoDi0tzDZHMLbiBsdy5hSSw5dVst6tcP+EccqPWarg+Jb4KyzQK/1t6U+Dw+DRHxszesRvZHuPcXbQOWbkr2FRty23wRTy7tiOyuLKSWwZRdugGr+KGFk1VEHzvGbK8Zmxg7Q3Idmfdcncdg54+TlylLZg933NbHxoxWslvJ70DbWyi3ZYW9ipast6GlxTQyhqPOU0d/pMHRu/EyxPrUsMi2HCRFKmuXFEQxPU/C7bT1D2HskAkHcCMpHrurcOkJLtIrSwYvssiOKasq+La1jJh2xuF/wuyn2XVqGbVLjuK0sOxcN5FK2ikhOWaN8Z7Htcw+xwF1ajKMuy9Su4SjxRsMF0nqqS3QTva36BOdn4HXA7xYqOyiuztI7hfOHBk+wTW/ubVwffh/3jcfg71KjZ0f8D9S5XnfEvQsDBdKKSrt0E7HO+gTlf8AgdZ3rsqNlFlfaRchbCfZZuFESBAEAQBAEAQBAfEsga0ucbNAJJO4AbSUS1BzLpDihqqmac38Y8kA7w3cxvqaAF9HVX1cFHwMG2e3NyJVqhwTp6zpnDqU4z/fdcMHqs53eAqudbs17K5lnCr2p7Xga3WTgvgtfKALMk8czueTmHqcHbOyykxLNuteK3EeVXsWP9zz1eY14JXRPJsx56J/ZleRYnucGnuBXuVX1lbXhvGNZsWL9zolYJshAVFr085SehJ8WLU6O4S+X8mdn8ir1pGcALkAbzsA7eSHqWpeWhNM8YGWFjg8x1ADS0hxJc+wDd+24WNkSXtGvl/BsUpqnTzKaq8GqIm5pYJo23tmfG9jbncLkWutZWQk9E0/mZMq5re0zCXZwSnQrBanwykk8Hm6PpWPz9G/JlvfNmta1tt1WyLIdXJarXzLOPXLbi9HoSjXr5yk9GX4sVbo7hL5FjP/AElXLSM4NFyANpOwAbSeQCHqWpkT0ErBmfFI1va5jmj2kWXKnF7k0dOuS4oxl0cEu1aaRupKtjCfEzOEb28ATsY8dhBsDyJ5Krl0qyGvNFvFtcJ6cmWlrW+S6jvj/jMWbhd8vn9i9l90/wA5lALcMY/EPS0NSEDxNUOLXBpibZxBDT1uB3FZvSEk0kaGDFpvU12srTl1S91PTutTtNnEf+qRv2/QHAcd/ZaTExVBbcuP2OMnJ2nsx4EAV4pHrBTvffI1zrb8oLrd9ty8ckuLPVGT4I+JGFpLXAhw3gixHqK9T13o8aa4hriCCDYg3BGwgjcQeCBPQunVhpuaoeDVBvO1t2PO+Ro33+2PeNvArHzMbq/fjw+xq4uRtrZlxMvWnot4XT9NE288IJFt72b3M5kbx6xxXOHf1ctl8GdZVO3HVcUUStoyC29AtP446KRlS7r0zLs27ZGbmMb2uBs3uIPasvJxG7E4c/oaWPkrq3tcisMXxKSpmkmlN3vdc9g4Bo5AWA7lpVwUIqKM+ybnJyZMdU+i/hM/hEg8TCRYHc+Te0dzdjj93mqmbfsR2Fxf2LWHTtS2nwReKxjVCAIAgCA85oWvBa9oc07w4Bw9hXqbXANakYxTV3QT38SI3dsR6O33R1fcrEMu2PPXzIJ41cuREcU1PHaaapB7Gytt/qN/4q1DpH4o+hWng/CyI4poDXwbTA54Hzoj0n+Udb3K1DLqnz9StLFtjy9D7wjTyvpDkMheG7DHOC+3K5s8d10ni1Wb9PT80PY5Nte5/Un2Ca26eSwqY3Qu+k3xrPcMw9h71RswJrsvUtwzYPtbid4bicNQ3NBKyRvaxwdbkbbjyKpShKL0ktC3GSlvTMtcnQQBAEAQEK1tYx0FC6MHrznoh6O+Q92Xq/eCt4Ve3br4bytl2bNfmUMtsxzoTVrgnglDGHC0kvjn9t3AZWnuaGjvusLLt6yx+C3G1jV7FaRqtceC9NSNnaOvA659B9g72ENPcCpcCzZs2XzI8yvahr4FIFbBknRmgGNeF0MUhN5Gjo5O3MzYSe8Wd95YGTX1djXLkbdFm3BMkSgJiotennKT0JPixanR3CXy/kzs/kVjHGXENaLuJAA7STYD2rSb0WrM9LV6HReiWikNDE1rGtMtuvLbrOPGx3tbfc34nasC6+Vr1fDwNyqmNa0RIFASkH1x/Jx/as+JVzB731KuZ3TKJW0ZB0zon+o0n92i/htXz1/eS839zdp7uPkvsVxr185SejL8WK/0dwl8iln/AKSrSVpGedIaI6NwUULBGwZy0Z5Ldd5tc3O8C+4bgvn7rpWS1ZuVVRrjojfEKElKa1x6PwwPhnhYGGUua9rRZpIsQ4AbATc37dnNa2BbKScZcjNzaorSSK2vbaN42rQKC4l/61D/APy5/wDD/isWHhd8vn9jYyu5f5zKBW4YxcGqbRCLoG1kzA+R5PRhwuGNaS3MAdmYkE34C1rbVlZuRLa6uPDmamJQlHbfEkOs7GTS0EhabPlIhaeIzA5iOzqB23tsq+JXt2rXgt5Nk2bFb9Dn1bpjFkas9A21LRVVQJivaOPdnsbFzvs32AcbHhvz8vKcHsQ48y9i4yktuRcVPA2NoaxrWtGwNaA0DuA2BZTbb1ZpJJbkYmL4PBVMyVEbZG8LjaObXb2nmF1CyUHrF6Hk4RmtJIobTzRR2HzhoJdC+5jed+zex1vnC428QQe0Dbxr1bH9+ZkZFHVS/Y0WHVz4JY5ozZ8bg8d4O48juPIqacVOLi+ZDCTjJNHTuH1bZoo5WeTIxr29zgHD4r52UXFtPkb0XtJNFI60tFvBKjpoxaCYki25j97mcgfKHrHBbGHf1kdl8UZWXTsS2lwZCFcKZmYPhklVNHBELve6w7AN5ceQAJPcuLJqEXJndcHOSijpLAsKZSQRwRDqsba/Fx3uceZNyvn7LHOTkzdhBQiooz1wdBAEAQBAEAQBAarSTHoqKEzTHZua0eU93BrR27PUpKqpWS2YnFlkYR1ZU1TVYjjri2OJjIGniAGN4gOmIzOd2hvsWoo04u9vf+cjPcrcjclojYwam3kdera09jYi8e0vb8FG+kVyj9f6OlgeMj5k1TVUJz01W3ONxs+B3qc0uXvt8Jbpx/kexyjvjI+otMsTw17WYhEZYybBxsHH0JW9Vxtts7bzC8ePTcta3o/zke9fbU9LFuLMwHG4ayISwOzNOwjc5p4tcOB//RcLPsrlXLZkXa7IzWsTYqM7CAICh9beM9PXGNpuyAdGOzMdsh9tm/dW1g17NeviZOZZtT08CEq4Uze/1xr/AK3N+MqH2ar4UT+0W+J51Glda9rmPqZXNcC1zS4kEEWII7CF6sepPVRR477GtGzTqUhLE1MY10dS+mcerM3M302C/vbf8IVDPr1gprkX8KzSTj4l0rINMqLXp5yk9CT4sWp0dwl8v5M7P5FdYP8ArEH7WP8AOFfs7D8mUqu2vM6iXzhvBAQfXH8nH9qz4lXMHvfUq5ndMolbRkHTOif6jSf3aL+G1fPX95Lzf3N2nu4+S+xXGvXzlJ6MvxYr/R3CXyKWf+kqx+4rTM9cTqqm8hvoj4L5l8T6BcD1Xh6Vhrz8zS/tH/lC0eju1LyKOd2F5lQO3LVMxF/61Pkqf/D/AIrFiYffr5/Y2MruX8igFtmOdE6t/k2l9A/ncsHK76Rt4/doiOvSU5KRvAukce9oYB+Yq10ct8n5FbPe5IqVahmGbDjNQxoayoma0Cwa2WRoA7AAbALh1Qe9pehIrZrcmz7/AKeqvrVR++k/5Lzqq/hXoj3rrPiY/p6q+tVH76T/AJJ1Vfwr0Q66z4meFXiM0oAllkkANwHvc8A9oDibLqMIx4JI5lOUuLMZdHB0Tq5eThtLf/p29QcQPcAsDK72RuUd2jRa4sbjjpRTEB0sxBAPzGtN+k5G4sPX2EKfBqcp7XJEWZYow2ebKTWwZBMtVWNR01aBKBaZvRB53sJII28GuNgfu9hVTNqc693LeW8OxRno+ZfaxDXCAIAgCAIAgCAICl9LnuxTGGUjXERRu6K44ZRmnf6Wwt+61a9GlGPt83+Izbv812xyX4y4KCjZDGyKJoaxgytaOAHxPPisqUnJ6s0YxUVojIXJ6EBj19FHPG6OVgexwsWnaD/I8+C6jJxeqPJRUloynsHL8GxfoC4mCUtbt4sebRvPNriQTyd2rVs0yKNrmvxmbDWi7Z5MulZBphAa/SDFG0tNLO7dGwuA7Tua31uIHrXdcHOaiuZxOahFyZzJLK57nOcbucS5xO8km5PtX0aSS0RhNtvVkw0I0BfiET5TL0TGvyN6mfMbXd85tgLjt49iqZGWqpKOmpZoxXatddCR/oaP1z/Q/wDKoP8A0f8AX6/0Tewf7fT+x+ho/XP9D/yp/wCj/r9f6HsH+30/siunGhL8O6J3SdKyS4zZMmVw2hpGY7xcjuKs4+SrtVppoQX4zqSeupG6CrdDIyWM2fG4Pb3tNxfkrEoqScXzK8ZOLTR05hdc2eGOZnkyMDx6xex5jcvnJxcZOL5G/GSktUVZr085SehJ8WLS6O4S+X8mfn8iusH/AFiD9rH+cK/Z2H5MpVdteZ1EvnDeCAg+uP5OP7VnxKuYPe+pVzO6ZRK2jIOmdE/1Gk/u0X8Nq+ev7yXm/ubtPdx8l9iuNevnKT0ZfixX+juEvkUs/wDSVY/cVpmeuJ1VTeQ30R8F8y+J9AuB6rw9Kx15+Zpv2jvyrR6O7UvIo53YRT7ty1TMRf8ArU+Sp/8AD/isWJh9+vn9jYyu5fyKAW2Y50Tq3+TaX0D+dywcrvpG3j93E0eunDy+jZKB5qUF3ovGUn8WRTYE9LNPFEObHWvXwKTWwZJPdENX0VfTiVlWWuByvj6IOLHDnnFwRYgqjflyqlsuP1LtOLGyOqkbv9DY+uH9yP8AuKL/ANH/AF+v9EvsC+L6D9DY+uH9yP8AuJ/6P+v1/oewL4voYNXqzponZJcTiY7fle1jTt3bDLddxzZyWqh+ehy8OC3Of56nj+j6i/8AdoP9P/vL32uz/wCb+v8Aw89lr+P89SzoBFhlC0SOvHTxAF1rFxHY2+9zjsF95Wc9q6zdxbL60qhv5HPuP4vJVzyTy+U87BvDWjyWDkB7dp4rdqrVcVFGLbY7JbTP3DcEmnjmliZmZA0OeeRO4dpAu48geV/J2xg1F8z2FUpJtcjWqQjL61X6U+GU/RyG88IDXX3vbua/mdljzF+IWJl0dXPVcGbGNd1kdHxRNFULJ8SytaC5xDWjeSQAO8lepa8AfFLVskGaN7Xt7WuDh7Qji1xPE0+B7Lw9CAIAgCApzVrtxqqLvKtOfvdO0H3ErVy//wA8fl9jPx+/l8y41lGgEAQBAU9r0aBNTOHldG8X9FwI/MVq9HdmSM7O4xZb0LrtaTxAPuWWzRPteAq/XbjOVkNK07XnpX+i3YwEdhdc/cWj0fXq3N+RQzrNIqJUbWkkAAknYANpJO4ALVM1LU6X0VwgUlJDAN7GdYji89Z5/ESvnbrOsm5G9XDYiom1UZ2EBo9NME8Mo5YbDPbNGex7drdvC/knkSpqLersUiK6vbg4nNxFth2HsOwjkV9AYbWhcepXGs8ElK49aI52eg87QO59/wAQWTn1aSU1zNTCs1js+BrNennKT0JPixSdHcJfL+SPP5FdYP8ArEH7WP8AOFfs7D8mUqu2vM6iXzhvBAQfXH8nH9qz4lXMHvfUq5ndMolbRkHTOif6jSf3aL+G1fPX95Lzf3N2nu4+S+xXGvXzlJ6MvxYr/R3CXyKWf+kqx+4rTM9cTqqm8hvoj4L5l8T6BcD1Xh6Vjrz8zTftHflWj0d2peRRzuwin3blqmYi/wDWp8lT/wCH/FYsTD79fP7Gxldy/kUAtsxzonVv8m0voH87lg5XfSNvH7uJvcRomTxPikF2PaWOHIi2zsPNQxk4tNciWUVJaM5u0lwKSindDKN21rrWD28HD/ccDcL6Cm2NsdpGHbU65aM/NH8enopelgdY7nNO1jh2Obx+I4JbVGxaSFVsq3rEsyg1wxFo6enkDuPRlrwfxFpHvWdLo6WvutF+OdHmjCxvW8XNLaSEsJ+fKQSO6NtxfvNuRXdfR+/336HNmdu9xFY1VQ+V7pJHF73G7nHaSTxK0YxUVojPlJyerJrqs0UNVUNqJG+Ihdmudz5Bta0doG8+ocVTzL1COyuLLeJS5S2nwRka29Kenm8Fid4qE9cjc+TcR3N2jvv2Bc4NGzHbfF/n1Pcy7V7C5EEoqV8sjI425nvcGtA4k/8A3er0pKK1ZTjFyeiOj9FcAZRUzIG2Jtd7reW8+U48uA5ABfP3Wuye0zcqrVcdlFK6xtF/Aak5B4iW74+xv0o/u32ciOa2MW/rYb+KMvKp6uWq4M0+jWNPoqhk8fzTZzd2Zh8pp7x7CAeCluqVkHFkVVjrltI6Rw2uZPEyWI5mPaHNPI9o4EbiOBXz8ouLcWbkZKS1RF8WqyGNqn9Hc1QhYZRmjhj6UxF4BLQHkAuLt+217BWIR37C8Nd3PdqQye7afj6cj0pc075TG6F74mNdFVQtLGOcc2aB9nuD2jK3MM254Ng4Arx6RS1138U/uF73DlzX2JPRVAljZINz2NeO5wuPiq8lo9CZPVansvD0IAgCApfGXHCsb6cg9DK4yG227Jdkvra8l1uTe1a1f+fH2ea/jgZs31N+1yZcsMrXtDmkOa4BwINwQRcEHiLLKa0ejNJPXefa8AQBAUrrCqP6RxWKliOYMIgJG3rF15T3NGw+iVr4q6mhzfn/AMM3IfW3KC5F0tFtiyDSP1AULpnhddV1k0wpagsLsrPFv8hnVbw2Xtm9ZW1j2VV1qO0jJvhZZNvRmXq70OqDXRvqIJI44ry3ewtBc3yAL8cxDvulc5WTDq2ove9x1jY8tvWS4F3rHNQIAgCApHWLoZOK176aCSSOXxnUaXBrj5bTbdt633uS2MXJj1aU3vRl5OPLb1iuJjaEYbXUdbDKaWoDL5JPFv8AIfsJOzhsd91dZE6rK3HaR5jwsrmno9CT648InqJKYwQyShrZM2Rpda5ba9t24qtgWQgpbT04E+ZXKemyiCYVotWtnhJpZwBKwkmN1gA8Ek7FdnfU4v3lwKldFikm0zotYJshAQ/WpQyTUJZDG6R/SMOVgLjYE3NgrWHJRt1kyvlRcq9EU3/VOu+qT/u3fyWt7RV8SMv2ez4WdBaMxOZR0rHgtc2CJrmnYQRGAQRwIKw7mnZJrxZsVJqEU/BEC1yYRPUPpTBDJKGtkzZGl1rllr23biruDZCCltPTgVcyuU9NlFcu0TrrH+yT/u3/AMloe0VfEikqLPhZ0jTizW+iPgvn3xNtHovAV5riwuaeKnEET5C2RxIY0usMu823K9gzjCT2noU8yEpRSiirXaJ131Sf927+S0/aKviRQ6iz4WXbrHo5JsNmjiY57z0dmtBc42laTYDkCVj4klG5Nvx+xqZMXKppFJ/1Trvqk/7t38lr+0VfEjK9ns+Fl6aA0z4sPp2SNcx7WkFrgQR1zvB3LGyZKVsmjXoTVaTJAoCU0+k2jkFdF0czdo2seNj2HtafiDsPsUtV0qpaxI7Ko2LSRTOkOrmspiSxhnj4PjF3W+1F5QPdcc1r1Zlc+O5/v/0zLMSceG8iU0ZYbPBaexwLT7CrSafArOLW5o9aKhkmNoY3yHsY1z/gFzKcY9p6HsYSlwRP9FdVc0pD609FHv6MEGR3IkbGD2nkFRuz4rdXvZcqwm98yf6VyyUdF0VBA8vI6OMRMLhGOLzbiOF97jfbtVGlKyzWx+evMu2twhpBFJ/1TrvqlR+7f/JbHtFXxIyeot+Flk6p9DnwZqqpYWS7WRscLOaNznkHcTuHK/0ln5uSpe5F7uZexKHH3pcSy1nl402luAMrqZ8LrB3lMd9F48l3dwPIlS02uqakiO2tWR2WUK/RGuBINJPsNtkbiNnYQLEc1t+0VfEjIePZ4MsTVO+sp3OpqinmbC672OcxwDHfOaTbY1w294+0qGb1c/fi1qXcTrI+7JPQlNfRZMscgf0IqBUsfGwy2PSdIYpGNu4DMXEOAsG7DawzVoy13rjpoWGtNz4a6hzekllNLnBmjZG5xjdHHHlzXlBcB0kha+wAv5Lb2C84RW1y9fLyPeLezzJHBEGNa1os1oDQOwAWAULer1JUfa8AQBAEBotMNGI8Qg6N/Ve3rRyAXLHd3Fp4jj3gETUXSqlqiK6pWR0ZWtDi2I4GeiniMtNfqm5LN++OW3Uv9Fw9QvdaEq6cnfF6P85FKM7cfdJaollFrXoXjr9LEexzMw9RYT/sq0sC1cNGWI5lb47j3l1o4eBcSSOPYIng/wCYAe9crBu8PqevLq8SKY1rGqa0mnw6GRpdszDrS2PYG7I/Subdo3qzXhwr961/8/sgnlSs92tEk1caC+BDp57GpcLAA3EbTvAPFx4n1DiTBlZXW+7Hh9ybGx+r3viTtUi0EAQBAEAQBAEAQBAEAQBAEAQBAEAQBAEAQBAEAQBAEAQBAEB8uYDvAKA/QLbkB+oAgCAIAgCAIAgCAIAgCAIAgCAID8c0EWIuDwKAr7TnBaZou2nhaTxEbAdw4gK7RbN836lW2uPgiIaGYfFJKQ+KNwzN2OY13b2hWsicktzK9MIt70XRh9HHEwNijZG225jQwewBZUpOT1bNGKSW4yVyehAEB//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20" descr="data:image/jpeg;base64,/9j/4AAQSkZJRgABAQAAAQABAAD/2wCEAAkGBxQSEhQUEhQWFhQXFhwVGRcYGBcUGBocGBcfGBgXGBUbHCggGBwmHBcZITEhJSkrLi4uHR8zODMsNygtLisBCgoKDg0OGxAQGywmICQtLCwsNC0sLCwsLDQsLCwsLDQsLCwsLCwsLCwsLCwsNCwsLCwsLCwsLCwsLCwsLCwsLP/AABEIAHoBnQMBEQACEQEDEQH/xAAcAAEAAgMBAQEAAAAAAAAAAAAABgcEBQgDAgH/xABOEAABAwICBgQJCAYJAwUBAAABAAIDBBEFEgYHITFBYRMiUXEUIzIzcoGRobE1QlJUYoKSshc0c5Oz0RUWJHSDoqPB0lPT40NVY/DxJf/EABoBAQADAQEBAAAAAAAAAAAAAAADBAUCAQb/xAA1EQACAgEBBAcHBAMBAQEAAAAAAQIDBBESITFBBRMyM1FxkRQiUoGhsfBCYcHhI2LRFVM0/9oADAMBAAIRAxEAPwC8UAQBAEAQBAEAQBAEAQBAEAQBAEAQBAEAQBAEAQBAEAQBAEAQBAEAQBAEAQBAEAQBAEAQBAEAQBAEBC9N9YEVCTFGBLUW2tvZrL7i8jjxyjb3bFbx8SVu97kVrsmNe7iyKwUGN4j13ymniO0DMYBbkxgzkel7VZcsWnclq/X+vQgUci3e3oj3dqpqHWLq8l3ovdbuJkXPt0Fwh+eh17JJ8ZHnPoJitN1qWsMlvmiR8ZP3HEsPrK9WVRPdOOh48e6O+Mj10f1lTQy+D4nGWkGxky5HN5vYNhH2m27ivLcOMo7VTFeVKL2bUWpG8OALSCCLgjaCDuIPELN4F8+kAQBAEAQBAEAQBAEAQBAEAQBAEAQBAEAQBAEAQBAEAQBAEBG9K9NKagFpHZ5bbImWLuRdwYOZ9QKsU407eHDxIbb4V8TX6vtOP6QMscrWxzNOZrWk2dGTwvtJabA94PId5OL1WjXA4x8jrdU+JNFULIQBAEAQBAEAQBAEAQBAEAQBAaTTPG/AqOWYWzgZWA8XuNm7OIF7nkCpqK+ssUSK6zYg5EC1T6LiYur6nruLz0ebbdwPXmPac1wOwgnstdzb9n/FH5/8KmJTtf5JFsLMNAIAgIjrI0YbWUr3taOniaXxu4kDaYz2gi9uw25q1i3uuenJ8SvkVKyH7o0mp3SDNTSQSu8y4ZCfoPuQ31FrvUQOCmzqtJqS5kWHZrDZfIslZ5dCAIAgCAIAgCAIAgCAIAgCAIAgCAIAgCAIAgCAIAgCAxsQr44IzJM9sbBvc42HdzPIbV1GLk9Io8lJRWrKl0u1pvkvHQgxs3GVw8YfQb8wczt9ErTowUt9noZ12Y3ugVs95cS5xJJNySbkk7ySd5WitxQb1J/qWoc9a+Q7ooj+J5AH+UPVHpCWlaXiy7gx1m2Xasc1AgCAIAgCAIAgCAIAgCAIAgCArfXg8+CwDgZ7+sRut8StDo/tvyKWb2F5kr0GiDcPpANxgY71uaHO95Kq5D1tl5lmlaVryN6oSQIAgBQHN2jrpAZeguRcbuy7sq37tlpbRj066vZOkVgGwEAQBAEAQBAEAQBAEAQBAEAQBAEAQBAEAQBAEAQBAEBDdZ2i7q2nDoheeElzG3tmB2Obt2X2Ag8rcVbxL1VPfwZWyaesju4opHEMIng89DLHzcxzR6nEWK2I2Ql2WmZUqpx4owV2Rlh6msbZDUSQPAHThuV32mXsw94cbcxbiqGfU5RUlyL2FYlJxfMutZBqBAEAQBAEAQBAEAQBAEAQBAEBCdb2GmbDy5u0wvbL92xY72B+b1K5gz2bdPHcVsuG1Xu5H1qmxhs9CyO/jIPFuHHLcmM27MuzvaV5m1uNrfJjFs2q9OaJoqhZCAICP6c482jpJJCbSOBZGOJe4WGzsHlHkFPj1OyxLlzIr7NiDZDtTWAg08s8jbtkcGsuOEdwXDvc4j7qtZ9vvKK5fyVsOv3XJ8y0VnF4IAgCAIAgCAIAgCAIAgCAIAgCAIAgCAIAgCAIAgCAIAgPwhAVDrf0UEZFZC0Bhs2VrRYA7myWG4HyTzy9pWrg36/45fIzsyn9a+ZWUby0gtJDgQQRsIINwQeButF7+JnptPcdG6F48aunDpAWTssyZhBaQ6175TtAcCHDvtwXz99XVy3cORuVWbcd/HmeeL6Uhshp6SM1NTxYw2ZHzml3MHLf7V7CjVbU3ovv5ISt37Md7MGakxmQEGejit1h0TJHEuG0RnPsDSdhO+y7UsZcm/PQ40ufNG90cxgVUOfLkkaTHLGd8cjdj2H17jxBBUNtexLTly/dEsJ7SNoozsIAgCAIAgCAIAgCAx566JnlyMbx6zmt+JXqi3wR42lxNXWaU0Aa5slVTkEEFvSMdcHYQQCbqWNFvFRfocO2vm0UtPiDcNrTJhtQ2SPss8jKTfopLgZwODgfYVrqDur0tWjMuU1TZrWyxcH1r0kjR4QHwP49UyM9TmAu9rQqE8CxP3d5dhmVvjuNu/WJhwF/CR6mSk+wMuFF7Jd8P2JPaavE0OMa3KdgIpo3yv4F3i2f8j3WHepodHzfaehFPNguytTR4fo1XYxO2evzRQDcLZDa+1sUZ2tB+m7l5SmldVjx2a97/OJFGqy6W1ZuRbtJTMiY2ONoaxgDWtG4AbAFlybk9WaCSS0R7Lw9CAIAgCAIAgCAIAgCAIAgCAIAgCAIAgCAIAgCAIAgCAIAgPGspWSsfHI0OY9pa4HiCLEL2MnF6o8aTWjIFoJoxTUlVPDIzNUxnpInv25oXGzXxt3BwPVcd4PGxsruRfOyCknufHzKtNMISa5/wSLGdFxPP0rJ5IM7OjnEVmmVoN2Au+YRtGYbbG1woIX7MdlpPw15E0q9Zap6eJtcKwuGmjEcEbY2DgOPMne48zcqKc5TesmdxiorRHhjuOw0jM0z7E7GMF3Pe7g1jBtcb24LquqVj0ieTmoLeYGh2FPYw1NRfwupDXzfNDbDqRiMbBlactzc77ld3zTezHsrgc1Q0958XxJEoCUIDExLE4admeeRkbe1xAvyHaeQXUYSm9IrU5lJRWrZD6zWvQsNmdNLzYwNH+o5p9ytxwLXx0X5+xXlmVo1dRrjiHkUsh9J7WfAOUi6OlzkRvOjyRrajXFMfIpY2+k9z/gGqRdHR5yI3nvkjXT62K525sDe5jj+Z5UiwKv3OPbrPBGun1i4i6/9oyjsbHELevJf3qRYdK5fVnDy7fE11RpbXP8AKq5/uyOZ+UhdrHqXCKI3kWPma6fEJX+XLI70nud8SpFCK4JHDsm+LPijoZJTaKN8h7GMc8+xoK9lNR4vQKMpcESGg1f4hLa1M5gPGQtjt3tJze5QSy6Y8yaOLa+RIqDU/UO89PEz0A6U+/Kq8ukYrsp/nqTxwXzZIKTVDSi3STTvPIsY0+rKT71BLpCx8EiZYVa46mzh1Y4c3fE93pSyD8rgo3m3eP0RIsWrwN9hujtLTm8NPExw+cGDN+M7feoJ3Tn2myWNcI8EbRRnYQBAEAQFfYnrWp4ZpIuhlf0byzM0ssS02JFzuuCr0MGcop6reVJZkItoztFtYkFdOIGxvjcWlzS8tscu0tFjvtc+ori7EnVHabOqsmNktlEzVQshAEAQBAEAQGm0r0gbQwdO9jnjMG2aQD1uO1S01O2WyiO2xVx2mQ39MMH1aX8TP5q3/wCdPxRW9uh4MsLDKwTQxSgECSNsgB3gPaHAH2qjOOzJx8C3GW1FPxI5pxpqMOdEDCZekDjsfktlLfsm/lKxj4zu136aEN96q01RHaPW62SRjPBXDO9rL9KNmYgX8jmp5dHtJva+hDHNUnpoWcs4vBAEAQBAEAQBAEAQBAEBodK8Me9rJ6cf2mnJfH9sW8ZC7k9uzkQ0qamaTcZcHx/78iOyLe9cV+aGxwbE2VMLJo/JeL2O9p3Oa4cHAgg8wuJwcJOLOoyUlqjUaQ4zM2eKkpmtbLM1zxNL5sBvlhjQbySAbcuwbQd11JVXFxc5cFyXH+kcTm9pRjxZkYLozHA8zPc6epcOtPLtf3MG6Nv2W+9eWXOS2VuXgvzeexrUXrxZvFCSBAavSXHI6KnfPJtDdjW7i5x8lo7/AHC54KSqp2SUUcWWKEdpnO2PY3NWSmWd2Zx3D5rB9Fg4D47zcrerqjXHSJiWWyserNepCMIDIo8Plm2RRSSEfQY5/wCUFcynGPaeh3GEpcESKh1d4hLbxGQdsjmM/wAty73KCWZTHmTxxLXyJFQanpj56ojZyY10nvOW3sVeXSMf0xJo4D5skVBqlo2bZHzSnsLgxvsaAfeoJZ9j4aInjhVrjvJDQaG0MNslLFccXN6Q/ifcqvLItlxkyaNNceCN4xgAsAAOwbAoSU+kAQBAEAQBAEAQBAaXTHGPBKOaa/WDcrPTd1Wd+037gVLRX1liiR3T2IORzWvoTCMvCcQdTzRzM8qN4eBuvbe08iLj1rmcFOLi+Z1XNwkpI6doqpssbJGG7HtD2ntDhce4r5yUXF6M3k9Vqj2Xh6EAQBAEAQEH1x/Jx/as+JVzB731KuZ3TKJW0ZB0zon+o0n92i/htXz1/eS839zdp7uPkvsVxr185SejL8WK/wBHcJfIpZ/6SusEF6mAf/NH+cK/Z2H5MpVdteZ1CvnDeCAIAgCAIAgCAIAgCAIAgIpJ/YKzNupKx9ndkVQdzuTZLWP2gO1WV/lr/wBo/Vf19iHsS/Z/f+zZ6UYOamGzHZJ43CWGT6Mjd1/snySOwqOmzYlv4PczuyG0t3HkfejWMirgD7ZJGkxyx8Y5GbHsPcd3IheW17EtOXL90K57S1NqozsICgdZelPhtRljN6eIlrLbnnc6TnfcOXeVt4lHVw1fFmRlXbctFwRD1bKh+Zh2r090Z+rwGZhuJzU7s0Er43fZcRfvG5w5FczrjNaSWp1CyUOyyc4JraqI7NqY2zN+k3xcnebdU91h3qlZ0fB9h6FyGdJdpFgYJrAoamwEoiefmS+LPcHE5SeQKo2YlsOWvkXIZFc+DJQCqxOfqAIAgCAIAgCAIAgCAICotd2MXfDStOxo6Z/ebtYPUMx+8FqdH17nP5GdnT4RKwjYXEBoJJNgALkk7AABvK0m9DPS13I+UBdmpnGulpXU7j1oHbPQfcj2OzDkMqx8+vZntLmauHZtQ2fAsJUS4EBFtM9NY8OdE18T39IHEZS0WykDbf0lZoxndro+BBdeqtNSPR64KckA08oFxc3abDibDep30fPxRCs6HgZmP61KaBxZA01Dhvc1wbH3B+3N6hbmuKsGclrLd9zqzMhHct5vsB0l8JoPDDHkAbI4sDs/my4eVYb8vZxUNtOxZ1evh9Sau3aht6Faab6woq6lMDIZGEva67i0jq8Ni0MfDlVPabKN+VGyGykV4r5QLi0P1jxEUlH0MmbLHBmu3LcNDc1t9tiyb8OS2rNfFmrRlRajDTwRr9evnKT0ZfixSdHcJfIjz/0lc4NIG1EDnEBrZo3EncAHgkn1K/YtYNfsylW9JrXxLM0h1uWcWUcTXAbOllvY82xgg27CT6ln1dH6rWb9C9Zm6PSCI7+lLEL3zRW+j0Yt8b+9T+w1fv6kPtthvcE1vvuBVwtLeL4rgjn0bib+ojuUNnR6/Q/UmhnfEi0MKxOKpjbLA8PY7cR7wRvBHYdqzZwlB7MlvL0ZKS1RjaTY02ipn1D2l7WZbtbYE5nBvH0l1VW7JqKPLLFCO0yD/pig+rS/iZ/NXP8Azp+KKvt0PBmzn1pUbadkvXdI+/iW2L22Nuub2aOztB2BRrBscnH6nby61FMyNB9Of6RklZ0HRdG0Ov0me9za1sgsvMjF6lJ666ntGR1re7QmDjbadyqFkgekWtKlgJZADUPHFpDY/wB5tzfdBHNXasGc98t33KlmXCO5byH1OtysJOSOBg4Xa959ucA+xW10fXzbKzzp8kjIodcFQD46CF4+wXxH2kuC5l0fD9Lf56Hsc6XNE+0Y05pa0hrHGOX/AKUlmuPom9n+o35BUbsWyre+BcqyIWcOJvMWw6OphkhlF2PblP8AsR2EGxB7QFDCbhJSXIllFSWjIBLrDfh58FrIXyTRdUytIAkb8ySx4ltr87q8sRW+/B6J/QqvJ6v3ZreanDtYcIxETNjdFFOAyoDi0tzDZHMLbiBsdy5hSSw5dVst6tcP+EccqPWarg+Jb4KyzQK/1t6U+Dw+DRHxszesRvZHuPcXbQOWbkr2FRty23wRTy7tiOyuLKSWwZRdugGr+KGFk1VEHzvGbK8Zmxg7Q3Idmfdcncdg54+TlylLZg933NbHxoxWslvJ70DbWyi3ZYW9ipast6GlxTQyhqPOU0d/pMHRu/EyxPrUsMi2HCRFKmuXFEQxPU/C7bT1D2HskAkHcCMpHrurcOkJLtIrSwYvssiOKasq+La1jJh2xuF/wuyn2XVqGbVLjuK0sOxcN5FK2ikhOWaN8Z7Htcw+xwF1ajKMuy9Su4SjxRsMF0nqqS3QTva36BOdn4HXA7xYqOyiuztI7hfOHBk+wTW/ubVwffh/3jcfg71KjZ0f8D9S5XnfEvQsDBdKKSrt0E7HO+gTlf8AgdZ3rsqNlFlfaRchbCfZZuFESBAEAQBAEAQBAfEsga0ucbNAJJO4AbSUS1BzLpDihqqmac38Y8kA7w3cxvqaAF9HVX1cFHwMG2e3NyJVqhwTp6zpnDqU4z/fdcMHqs53eAqudbs17K5lnCr2p7Xga3WTgvgtfKALMk8czueTmHqcHbOyykxLNuteK3EeVXsWP9zz1eY14JXRPJsx56J/ZleRYnucGnuBXuVX1lbXhvGNZsWL9zolYJshAVFr085SehJ8WLU6O4S+X8mdn8ir1pGcALkAbzsA7eSHqWpeWhNM8YGWFjg8x1ADS0hxJc+wDd+24WNkSXtGvl/BsUpqnTzKaq8GqIm5pYJo23tmfG9jbncLkWutZWQk9E0/mZMq5re0zCXZwSnQrBanwykk8Hm6PpWPz9G/JlvfNmta1tt1WyLIdXJarXzLOPXLbi9HoSjXr5yk9GX4sVbo7hL5FjP/AElXLSM4NFyANpOwAbSeQCHqWpkT0ErBmfFI1va5jmj2kWXKnF7k0dOuS4oxl0cEu1aaRupKtjCfEzOEb28ATsY8dhBsDyJ5Krl0qyGvNFvFtcJ6cmWlrW+S6jvj/jMWbhd8vn9i9l90/wA5lALcMY/EPS0NSEDxNUOLXBpibZxBDT1uB3FZvSEk0kaGDFpvU12srTl1S91PTutTtNnEf+qRv2/QHAcd/ZaTExVBbcuP2OMnJ2nsx4EAV4pHrBTvffI1zrb8oLrd9ty8ckuLPVGT4I+JGFpLXAhw3gixHqK9T13o8aa4hriCCDYg3BGwgjcQeCBPQunVhpuaoeDVBvO1t2PO+Ro33+2PeNvArHzMbq/fjw+xq4uRtrZlxMvWnot4XT9NE288IJFt72b3M5kbx6xxXOHf1ctl8GdZVO3HVcUUStoyC29AtP446KRlS7r0zLs27ZGbmMb2uBs3uIPasvJxG7E4c/oaWPkrq3tcisMXxKSpmkmlN3vdc9g4Bo5AWA7lpVwUIqKM+ybnJyZMdU+i/hM/hEg8TCRYHc+Te0dzdjj93mqmbfsR2Fxf2LWHTtS2nwReKxjVCAIAgCA85oWvBa9oc07w4Bw9hXqbXANakYxTV3QT38SI3dsR6O33R1fcrEMu2PPXzIJ41cuREcU1PHaaapB7Gytt/qN/4q1DpH4o+hWng/CyI4poDXwbTA54Hzoj0n+Udb3K1DLqnz9StLFtjy9D7wjTyvpDkMheG7DHOC+3K5s8d10ni1Wb9PT80PY5Nte5/Un2Ca26eSwqY3Qu+k3xrPcMw9h71RswJrsvUtwzYPtbid4bicNQ3NBKyRvaxwdbkbbjyKpShKL0ktC3GSlvTMtcnQQBAEAQEK1tYx0FC6MHrznoh6O+Q92Xq/eCt4Ve3br4bytl2bNfmUMtsxzoTVrgnglDGHC0kvjn9t3AZWnuaGjvusLLt6yx+C3G1jV7FaRqtceC9NSNnaOvA659B9g72ENPcCpcCzZs2XzI8yvahr4FIFbBknRmgGNeF0MUhN5Gjo5O3MzYSe8Wd95YGTX1djXLkbdFm3BMkSgJiotennKT0JPixanR3CXy/kzs/kVjHGXENaLuJAA7STYD2rSb0WrM9LV6HReiWikNDE1rGtMtuvLbrOPGx3tbfc34nasC6+Vr1fDwNyqmNa0RIFASkH1x/Jx/as+JVzB731KuZ3TKJW0ZB0zon+o0n92i/htXz1/eS839zdp7uPkvsVxr185SejL8WK/0dwl8iln/AKSrSVpGedIaI6NwUULBGwZy0Z5Ldd5tc3O8C+4bgvn7rpWS1ZuVVRrjojfEKElKa1x6PwwPhnhYGGUua9rRZpIsQ4AbATc37dnNa2BbKScZcjNzaorSSK2vbaN42rQKC4l/61D/APy5/wDD/isWHhd8vn9jYyu5f5zKBW4YxcGqbRCLoG1kzA+R5PRhwuGNaS3MAdmYkE34C1rbVlZuRLa6uPDmamJQlHbfEkOs7GTS0EhabPlIhaeIzA5iOzqB23tsq+JXt2rXgt5Nk2bFb9Dn1bpjFkas9A21LRVVQJivaOPdnsbFzvs32AcbHhvz8vKcHsQ48y9i4yktuRcVPA2NoaxrWtGwNaA0DuA2BZTbb1ZpJJbkYmL4PBVMyVEbZG8LjaObXb2nmF1CyUHrF6Hk4RmtJIobTzRR2HzhoJdC+5jed+zex1vnC428QQe0Dbxr1bH9+ZkZFHVS/Y0WHVz4JY5ozZ8bg8d4O48juPIqacVOLi+ZDCTjJNHTuH1bZoo5WeTIxr29zgHD4r52UXFtPkb0XtJNFI60tFvBKjpoxaCYki25j97mcgfKHrHBbGHf1kdl8UZWXTsS2lwZCFcKZmYPhklVNHBELve6w7AN5ceQAJPcuLJqEXJndcHOSijpLAsKZSQRwRDqsba/Fx3uceZNyvn7LHOTkzdhBQiooz1wdBAEAQBAEAQBAarSTHoqKEzTHZua0eU93BrR27PUpKqpWS2YnFlkYR1ZU1TVYjjri2OJjIGniAGN4gOmIzOd2hvsWoo04u9vf+cjPcrcjclojYwam3kdera09jYi8e0vb8FG+kVyj9f6OlgeMj5k1TVUJz01W3ONxs+B3qc0uXvt8Jbpx/kexyjvjI+otMsTw17WYhEZYybBxsHH0JW9Vxtts7bzC8ePTcta3o/zke9fbU9LFuLMwHG4ayISwOzNOwjc5p4tcOB//RcLPsrlXLZkXa7IzWsTYqM7CAICh9beM9PXGNpuyAdGOzMdsh9tm/dW1g17NeviZOZZtT08CEq4Uze/1xr/AK3N+MqH2ar4UT+0W+J51Glda9rmPqZXNcC1zS4kEEWII7CF6sepPVRR477GtGzTqUhLE1MY10dS+mcerM3M302C/vbf8IVDPr1gprkX8KzSTj4l0rINMqLXp5yk9CT4sWp0dwl8v5M7P5FdYP8ArEH7WP8AOFfs7D8mUqu2vM6iXzhvBAQfXH8nH9qz4lXMHvfUq5ndMolbRkHTOif6jSf3aL+G1fPX95Lzf3N2nu4+S+xXGvXzlJ6MvxYr/R3CXyKWf+kqx+4rTM9cTqqm8hvoj4L5l8T6BcD1Xh6Vhrz8zS/tH/lC0eju1LyKOd2F5lQO3LVMxF/61Pkqf/D/AIrFiYffr5/Y2MruX8igFtmOdE6t/k2l9A/ncsHK76Rt4/doiOvSU5KRvAukce9oYB+Yq10ct8n5FbPe5IqVahmGbDjNQxoayoma0Cwa2WRoA7AAbALh1Qe9pehIrZrcmz7/AKeqvrVR++k/5Lzqq/hXoj3rrPiY/p6q+tVH76T/AJJ1Vfwr0Q66z4meFXiM0oAllkkANwHvc8A9oDibLqMIx4JI5lOUuLMZdHB0Tq5eThtLf/p29QcQPcAsDK72RuUd2jRa4sbjjpRTEB0sxBAPzGtN+k5G4sPX2EKfBqcp7XJEWZYow2ebKTWwZBMtVWNR01aBKBaZvRB53sJII28GuNgfu9hVTNqc693LeW8OxRno+ZfaxDXCAIAgCAIAgCAICl9LnuxTGGUjXERRu6K44ZRmnf6Wwt+61a9GlGPt83+Izbv812xyX4y4KCjZDGyKJoaxgytaOAHxPPisqUnJ6s0YxUVojIXJ6EBj19FHPG6OVgexwsWnaD/I8+C6jJxeqPJRUloynsHL8GxfoC4mCUtbt4sebRvPNriQTyd2rVs0yKNrmvxmbDWi7Z5MulZBphAa/SDFG0tNLO7dGwuA7Tua31uIHrXdcHOaiuZxOahFyZzJLK57nOcbucS5xO8km5PtX0aSS0RhNtvVkw0I0BfiET5TL0TGvyN6mfMbXd85tgLjt49iqZGWqpKOmpZoxXatddCR/oaP1z/Q/wDKoP8A0f8AX6/0Tewf7fT+x+ho/XP9D/yp/wCj/r9f6HsH+30/siunGhL8O6J3SdKyS4zZMmVw2hpGY7xcjuKs4+SrtVppoQX4zqSeupG6CrdDIyWM2fG4Pb3tNxfkrEoqScXzK8ZOLTR05hdc2eGOZnkyMDx6xex5jcvnJxcZOL5G/GSktUVZr085SehJ8WLS6O4S+X8mfn8iusH/AFiD9rH+cK/Z2H5MpVdteZ1EvnDeCAg+uP5OP7VnxKuYPe+pVzO6ZRK2jIOmdE/1Gk/u0X8Nq+ev7yXm/ubtPdx8l9iuNevnKT0ZfixX+juEvkUs/wDSVY/cVpmeuJ1VTeQ30R8F8y+J9AuB6rw9Kx15+Zpv2jvyrR6O7UvIo53YRT7ty1TMRf8ArU+Sp/8AD/isWJh9+vn9jYyu5fyKAW2Y50Tq3+TaX0D+dywcrvpG3j93E0eunDy+jZKB5qUF3ovGUn8WRTYE9LNPFEObHWvXwKTWwZJPdENX0VfTiVlWWuByvj6IOLHDnnFwRYgqjflyqlsuP1LtOLGyOqkbv9DY+uH9yP8AuKL/ANH/AF+v9EvsC+L6D9DY+uH9yP8AuJ/6P+v1/oewL4voYNXqzponZJcTiY7fle1jTt3bDLddxzZyWqh+ehy8OC3Of56nj+j6i/8AdoP9P/vL32uz/wCb+v8Aw89lr+P89SzoBFhlC0SOvHTxAF1rFxHY2+9zjsF95Wc9q6zdxbL60qhv5HPuP4vJVzyTy+U87BvDWjyWDkB7dp4rdqrVcVFGLbY7JbTP3DcEmnjmliZmZA0OeeRO4dpAu48geV/J2xg1F8z2FUpJtcjWqQjL61X6U+GU/RyG88IDXX3vbua/mdljzF+IWJl0dXPVcGbGNd1kdHxRNFULJ8SytaC5xDWjeSQAO8lepa8AfFLVskGaN7Xt7WuDh7Qji1xPE0+B7Lw9CAIAgCApzVrtxqqLvKtOfvdO0H3ErVy//wA8fl9jPx+/l8y41lGgEAQBAU9r0aBNTOHldG8X9FwI/MVq9HdmSM7O4xZb0LrtaTxAPuWWzRPteAq/XbjOVkNK07XnpX+i3YwEdhdc/cWj0fXq3N+RQzrNIqJUbWkkAAknYANpJO4ALVM1LU6X0VwgUlJDAN7GdYji89Z5/ESvnbrOsm5G9XDYiom1UZ2EBo9NME8Mo5YbDPbNGex7drdvC/knkSpqLersUiK6vbg4nNxFth2HsOwjkV9AYbWhcepXGs8ElK49aI52eg87QO59/wAQWTn1aSU1zNTCs1js+BrNennKT0JPixSdHcJfL+SPP5FdYP8ArEH7WP8AOFfs7D8mUqu2vM6iXzhvBAQfXH8nH9qz4lXMHvfUq5ndMolbRkHTOif6jSf3aL+G1fPX95Lzf3N2nu4+S+xXGvXzlJ6MvxYr/R3CXyKWf+kqx+4rTM9cTqqm8hvoj4L5l8T6BcD1Xh6Vjrz8zTftHflWj0d2peRRzuwin3blqmYi/wDWp8lT/wCH/FYsTD79fP7Gxldy/kUAtsxzonVv8m0voH87lg5XfSNvH7uJvcRomTxPikF2PaWOHIi2zsPNQxk4tNciWUVJaM5u0lwKSindDKN21rrWD28HD/ccDcL6Cm2NsdpGHbU65aM/NH8enopelgdY7nNO1jh2Obx+I4JbVGxaSFVsq3rEsyg1wxFo6enkDuPRlrwfxFpHvWdLo6WvutF+OdHmjCxvW8XNLaSEsJ+fKQSO6NtxfvNuRXdfR+/336HNmdu9xFY1VQ+V7pJHF73G7nHaSTxK0YxUVojPlJyerJrqs0UNVUNqJG+Ihdmudz5Bta0doG8+ocVTzL1COyuLLeJS5S2nwRka29Kenm8Fid4qE9cjc+TcR3N2jvv2Bc4NGzHbfF/n1Pcy7V7C5EEoqV8sjI425nvcGtA4k/8A3er0pKK1ZTjFyeiOj9FcAZRUzIG2Jtd7reW8+U48uA5ABfP3Wuye0zcqrVcdlFK6xtF/Aak5B4iW74+xv0o/u32ciOa2MW/rYb+KMvKp6uWq4M0+jWNPoqhk8fzTZzd2Zh8pp7x7CAeCluqVkHFkVVjrltI6Rw2uZPEyWI5mPaHNPI9o4EbiOBXz8ouLcWbkZKS1RF8WqyGNqn9Hc1QhYZRmjhj6UxF4BLQHkAuLt+217BWIR37C8Nd3PdqQye7afj6cj0pc075TG6F74mNdFVQtLGOcc2aB9nuD2jK3MM254Ng4Arx6RS1138U/uF73DlzX2JPRVAljZINz2NeO5wuPiq8lo9CZPVansvD0IAgCApfGXHCsb6cg9DK4yG227Jdkvra8l1uTe1a1f+fH2ea/jgZs31N+1yZcsMrXtDmkOa4BwINwQRcEHiLLKa0ejNJPXefa8AQBAUrrCqP6RxWKliOYMIgJG3rF15T3NGw+iVr4q6mhzfn/AMM3IfW3KC5F0tFtiyDSP1AULpnhddV1k0wpagsLsrPFv8hnVbw2Xtm9ZW1j2VV1qO0jJvhZZNvRmXq70OqDXRvqIJI44ry3ewtBc3yAL8cxDvulc5WTDq2ove9x1jY8tvWS4F3rHNQIAgCApHWLoZOK176aCSSOXxnUaXBrj5bTbdt633uS2MXJj1aU3vRl5OPLb1iuJjaEYbXUdbDKaWoDL5JPFv8AIfsJOzhsd91dZE6rK3HaR5jwsrmno9CT648InqJKYwQyShrZM2Rpda5ba9t24qtgWQgpbT04E+ZXKemyiCYVotWtnhJpZwBKwkmN1gA8Ek7FdnfU4v3lwKldFikm0zotYJshAQ/WpQyTUJZDG6R/SMOVgLjYE3NgrWHJRt1kyvlRcq9EU3/VOu+qT/u3fyWt7RV8SMv2ez4WdBaMxOZR0rHgtc2CJrmnYQRGAQRwIKw7mnZJrxZsVJqEU/BEC1yYRPUPpTBDJKGtkzZGl1rllr23biruDZCCltPTgVcyuU9NlFcu0TrrH+yT/u3/AMloe0VfEikqLPhZ0jTizW+iPgvn3xNtHovAV5riwuaeKnEET5C2RxIY0usMu823K9gzjCT2noU8yEpRSiirXaJ131Sf927+S0/aKviRQ6iz4WXbrHo5JsNmjiY57z0dmtBc42laTYDkCVj4klG5Nvx+xqZMXKppFJ/1Trvqk/7t38lr+0VfEjK9ns+Fl6aA0z4sPp2SNcx7WkFrgQR1zvB3LGyZKVsmjXoTVaTJAoCU0+k2jkFdF0czdo2seNj2HtafiDsPsUtV0qpaxI7Ko2LSRTOkOrmspiSxhnj4PjF3W+1F5QPdcc1r1Zlc+O5/v/0zLMSceG8iU0ZYbPBaexwLT7CrSafArOLW5o9aKhkmNoY3yHsY1z/gFzKcY9p6HsYSlwRP9FdVc0pD609FHv6MEGR3IkbGD2nkFRuz4rdXvZcqwm98yf6VyyUdF0VBA8vI6OMRMLhGOLzbiOF97jfbtVGlKyzWx+evMu2twhpBFJ/1TrvqlR+7f/JbHtFXxIyeot+Flk6p9DnwZqqpYWS7WRscLOaNznkHcTuHK/0ln5uSpe5F7uZexKHH3pcSy1nl402luAMrqZ8LrB3lMd9F48l3dwPIlS02uqakiO2tWR2WUK/RGuBINJPsNtkbiNnYQLEc1t+0VfEjIePZ4MsTVO+sp3OpqinmbC672OcxwDHfOaTbY1w294+0qGb1c/fi1qXcTrI+7JPQlNfRZMscgf0IqBUsfGwy2PSdIYpGNu4DMXEOAsG7DawzVoy13rjpoWGtNz4a6hzekllNLnBmjZG5xjdHHHlzXlBcB0kha+wAv5Lb2C84RW1y9fLyPeLezzJHBEGNa1os1oDQOwAWAULer1JUfa8AQBAEBotMNGI8Qg6N/Ve3rRyAXLHd3Fp4jj3gETUXSqlqiK6pWR0ZWtDi2I4GeiniMtNfqm5LN++OW3Uv9Fw9QvdaEq6cnfF6P85FKM7cfdJaollFrXoXjr9LEexzMw9RYT/sq0sC1cNGWI5lb47j3l1o4eBcSSOPYIng/wCYAe9crBu8PqevLq8SKY1rGqa0mnw6GRpdszDrS2PYG7I/Subdo3qzXhwr961/8/sgnlSs92tEk1caC+BDp57GpcLAA3EbTvAPFx4n1DiTBlZXW+7Hh9ybGx+r3viTtUi0EAQBAEAQBAEAQBAEAQBAEAQBAEAQBAEAQBAEAQBAEAQBAEB8uYDvAKA/QLbkB+oAgCAIAgCAIAgCAIAgCAIAgCAID8c0EWIuDwKAr7TnBaZou2nhaTxEbAdw4gK7RbN836lW2uPgiIaGYfFJKQ+KNwzN2OY13b2hWsicktzK9MIt70XRh9HHEwNijZG225jQwewBZUpOT1bNGKSW4yVyehAEB//Z"/>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46" name="Picture 22" descr="http://www.educationforcollier.org/wp-content/uploads/2010/11/Arthrex-blue-Logo.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327428" y="4325696"/>
            <a:ext cx="3624698" cy="1070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6527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0"/>
            <a:ext cx="5638800" cy="914400"/>
          </a:xfrm>
        </p:spPr>
        <p:txBody>
          <a:bodyPr>
            <a:noAutofit/>
          </a:bodyPr>
          <a:lstStyle/>
          <a:p>
            <a:r>
              <a:rPr lang="en-US" sz="3200" dirty="0" smtClean="0"/>
              <a:t>Vendor Selection</a:t>
            </a:r>
            <a:endParaRPr lang="en-US" sz="3200" dirty="0"/>
          </a:p>
        </p:txBody>
      </p:sp>
      <p:sp>
        <p:nvSpPr>
          <p:cNvPr id="3" name="Content Placeholder 2"/>
          <p:cNvSpPr>
            <a:spLocks noGrp="1"/>
          </p:cNvSpPr>
          <p:nvPr>
            <p:ph idx="1"/>
          </p:nvPr>
        </p:nvSpPr>
        <p:spPr>
          <a:xfrm>
            <a:off x="304800" y="1295400"/>
            <a:ext cx="8229600" cy="4648200"/>
          </a:xfrm>
        </p:spPr>
        <p:txBody>
          <a:bodyPr>
            <a:normAutofit fontScale="92500" lnSpcReduction="20000"/>
          </a:bodyPr>
          <a:lstStyle/>
          <a:p>
            <a:r>
              <a:rPr lang="en-US" dirty="0" smtClean="0"/>
              <a:t>Most implants are Physician Preference Items</a:t>
            </a:r>
          </a:p>
          <a:p>
            <a:pPr lvl="1"/>
            <a:r>
              <a:rPr lang="en-US" dirty="0" smtClean="0"/>
              <a:t>Fellowship Support</a:t>
            </a:r>
          </a:p>
          <a:p>
            <a:pPr lvl="1"/>
            <a:r>
              <a:rPr lang="en-US" dirty="0" smtClean="0"/>
              <a:t>Training</a:t>
            </a:r>
          </a:p>
          <a:p>
            <a:r>
              <a:rPr lang="en-US" dirty="0" smtClean="0"/>
              <a:t>Impediments to change; </a:t>
            </a:r>
          </a:p>
          <a:p>
            <a:pPr lvl="1"/>
            <a:r>
              <a:rPr lang="en-US" dirty="0"/>
              <a:t>R</a:t>
            </a:r>
            <a:r>
              <a:rPr lang="en-US" dirty="0" smtClean="0"/>
              <a:t>elationships with sales reps, </a:t>
            </a:r>
            <a:endParaRPr lang="en-US" dirty="0"/>
          </a:p>
          <a:p>
            <a:pPr lvl="1"/>
            <a:r>
              <a:rPr lang="en-US" dirty="0"/>
              <a:t>T</a:t>
            </a:r>
            <a:r>
              <a:rPr lang="en-US" dirty="0" smtClean="0"/>
              <a:t>ime required to learn new systems, </a:t>
            </a:r>
          </a:p>
          <a:p>
            <a:pPr lvl="1"/>
            <a:r>
              <a:rPr lang="en-US" dirty="0"/>
              <a:t>L</a:t>
            </a:r>
            <a:r>
              <a:rPr lang="en-US" dirty="0" smtClean="0"/>
              <a:t>ittle difference in outcomes for average patient population</a:t>
            </a:r>
          </a:p>
          <a:p>
            <a:r>
              <a:rPr lang="en-US" dirty="0" smtClean="0"/>
              <a:t>New Surgeon Acquisition Strategies</a:t>
            </a:r>
          </a:p>
          <a:p>
            <a:pPr lvl="1"/>
            <a:r>
              <a:rPr lang="en-US" dirty="0" smtClean="0"/>
              <a:t>New Product</a:t>
            </a:r>
          </a:p>
          <a:p>
            <a:pPr lvl="1"/>
            <a:r>
              <a:rPr lang="en-US" dirty="0" smtClean="0"/>
              <a:t>Hire Key Sales Rep</a:t>
            </a:r>
          </a:p>
        </p:txBody>
      </p:sp>
    </p:spTree>
    <p:extLst>
      <p:ext uri="{BB962C8B-B14F-4D97-AF65-F5344CB8AC3E}">
        <p14:creationId xmlns:p14="http://schemas.microsoft.com/office/powerpoint/2010/main" val="3574860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334000" cy="1143000"/>
          </a:xfrm>
        </p:spPr>
        <p:txBody>
          <a:bodyPr>
            <a:noAutofit/>
          </a:bodyPr>
          <a:lstStyle/>
          <a:p>
            <a:r>
              <a:rPr lang="en-US" sz="3200" dirty="0" smtClean="0"/>
              <a:t>The Implications of Surgeon Choice</a:t>
            </a:r>
            <a:endParaRPr lang="en-US" sz="3200" dirty="0"/>
          </a:p>
        </p:txBody>
      </p:sp>
      <p:sp>
        <p:nvSpPr>
          <p:cNvPr id="3" name="Content Placeholder 2"/>
          <p:cNvSpPr>
            <a:spLocks noGrp="1"/>
          </p:cNvSpPr>
          <p:nvPr>
            <p:ph idx="1"/>
          </p:nvPr>
        </p:nvSpPr>
        <p:spPr>
          <a:xfrm>
            <a:off x="381000" y="1295400"/>
            <a:ext cx="8229600" cy="4953000"/>
          </a:xfrm>
        </p:spPr>
        <p:txBody>
          <a:bodyPr>
            <a:normAutofit/>
          </a:bodyPr>
          <a:lstStyle/>
          <a:p>
            <a:r>
              <a:rPr lang="en-US" sz="2600" dirty="0" smtClean="0"/>
              <a:t>Hospital/ASC responsibility to negotiate pricing, purchase, manage inventory, bill and collect for surgical implants</a:t>
            </a:r>
          </a:p>
          <a:p>
            <a:r>
              <a:rPr lang="en-US" sz="2600" dirty="0" smtClean="0"/>
              <a:t>Surgeons (vendor “customer”) are detached from the financial implications of their choices (with exceptions being some physician owned facilities)</a:t>
            </a:r>
          </a:p>
          <a:p>
            <a:r>
              <a:rPr lang="en-US" sz="2600" dirty="0" smtClean="0"/>
              <a:t>This detachment can lead to vendor rep influence in the OR</a:t>
            </a:r>
            <a:endParaRPr lang="en-US" sz="2600" dirty="0"/>
          </a:p>
        </p:txBody>
      </p:sp>
    </p:spTree>
    <p:extLst>
      <p:ext uri="{BB962C8B-B14F-4D97-AF65-F5344CB8AC3E}">
        <p14:creationId xmlns:p14="http://schemas.microsoft.com/office/powerpoint/2010/main" val="2372304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1"/>
            <a:ext cx="4953000" cy="838200"/>
          </a:xfrm>
        </p:spPr>
        <p:txBody>
          <a:bodyPr>
            <a:normAutofit/>
          </a:bodyPr>
          <a:lstStyle/>
          <a:p>
            <a:pPr marL="0" indent="0" algn="ctr">
              <a:buNone/>
            </a:pPr>
            <a:r>
              <a:rPr lang="en-US" dirty="0" smtClean="0"/>
              <a:t>Materials Management</a:t>
            </a:r>
            <a:endParaRPr lang="en-US" dirty="0"/>
          </a:p>
        </p:txBody>
      </p:sp>
      <p:grpSp>
        <p:nvGrpSpPr>
          <p:cNvPr id="13" name="Group 12"/>
          <p:cNvGrpSpPr/>
          <p:nvPr/>
        </p:nvGrpSpPr>
        <p:grpSpPr>
          <a:xfrm>
            <a:off x="27024" y="1234797"/>
            <a:ext cx="4485541" cy="1007369"/>
            <a:chOff x="-149224" y="6458"/>
            <a:chExt cx="6805648" cy="1007369"/>
          </a:xfrm>
        </p:grpSpPr>
        <p:sp>
          <p:nvSpPr>
            <p:cNvPr id="14" name="Rounded Rectangle 13"/>
            <p:cNvSpPr/>
            <p:nvPr/>
          </p:nvSpPr>
          <p:spPr>
            <a:xfrm>
              <a:off x="-149224" y="6458"/>
              <a:ext cx="6705600" cy="100736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Rounded Rectangle 4"/>
            <p:cNvSpPr/>
            <p:nvPr/>
          </p:nvSpPr>
          <p:spPr>
            <a:xfrm>
              <a:off x="49176" y="49176"/>
              <a:ext cx="6607248" cy="9090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t>Vendor Direct</a:t>
              </a:r>
              <a:endParaRPr lang="en-US" sz="4200" kern="1200" dirty="0"/>
            </a:p>
          </p:txBody>
        </p:sp>
      </p:grpSp>
      <p:grpSp>
        <p:nvGrpSpPr>
          <p:cNvPr id="16" name="Group 15"/>
          <p:cNvGrpSpPr/>
          <p:nvPr/>
        </p:nvGrpSpPr>
        <p:grpSpPr>
          <a:xfrm>
            <a:off x="4527805" y="1254304"/>
            <a:ext cx="4496409" cy="1007369"/>
            <a:chOff x="-50085" y="1130874"/>
            <a:chExt cx="6706509" cy="1007369"/>
          </a:xfrm>
        </p:grpSpPr>
        <p:sp>
          <p:nvSpPr>
            <p:cNvPr id="17" name="Rounded Rectangle 16"/>
            <p:cNvSpPr/>
            <p:nvPr/>
          </p:nvSpPr>
          <p:spPr>
            <a:xfrm>
              <a:off x="-50085" y="1130874"/>
              <a:ext cx="6314554" cy="100736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Rounded Rectangle 4"/>
            <p:cNvSpPr/>
            <p:nvPr/>
          </p:nvSpPr>
          <p:spPr>
            <a:xfrm>
              <a:off x="49176" y="1229226"/>
              <a:ext cx="6607248" cy="9090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t>Distributor Model</a:t>
              </a:r>
              <a:endParaRPr lang="en-US" sz="4200" kern="1200" dirty="0"/>
            </a:p>
          </p:txBody>
        </p:sp>
      </p:grpSp>
      <p:grpSp>
        <p:nvGrpSpPr>
          <p:cNvPr id="19" name="Group 18"/>
          <p:cNvGrpSpPr/>
          <p:nvPr/>
        </p:nvGrpSpPr>
        <p:grpSpPr>
          <a:xfrm>
            <a:off x="1093824" y="2819400"/>
            <a:ext cx="6705600" cy="1007369"/>
            <a:chOff x="0" y="2308380"/>
            <a:chExt cx="6705600" cy="1007369"/>
          </a:xfrm>
        </p:grpSpPr>
        <p:sp>
          <p:nvSpPr>
            <p:cNvPr id="20" name="Rounded Rectangle 19"/>
            <p:cNvSpPr/>
            <p:nvPr/>
          </p:nvSpPr>
          <p:spPr>
            <a:xfrm>
              <a:off x="0" y="2308380"/>
              <a:ext cx="6705600" cy="1007369"/>
            </a:xfrm>
            <a:prstGeom prst="roundRect">
              <a:avLst/>
            </a:prstGeom>
            <a:solidFill>
              <a:srgbClr val="92D05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Rounded Rectangle 4"/>
            <p:cNvSpPr/>
            <p:nvPr/>
          </p:nvSpPr>
          <p:spPr>
            <a:xfrm>
              <a:off x="49176" y="2357556"/>
              <a:ext cx="6607248" cy="9090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t>Inventory Management</a:t>
              </a:r>
              <a:endParaRPr lang="en-US" sz="4200" kern="1200" dirty="0"/>
            </a:p>
          </p:txBody>
        </p:sp>
      </p:grpSp>
      <p:grpSp>
        <p:nvGrpSpPr>
          <p:cNvPr id="25" name="Group 24"/>
          <p:cNvGrpSpPr/>
          <p:nvPr/>
        </p:nvGrpSpPr>
        <p:grpSpPr>
          <a:xfrm>
            <a:off x="1074451" y="4267200"/>
            <a:ext cx="6705600" cy="1007369"/>
            <a:chOff x="0" y="3436710"/>
            <a:chExt cx="6705600" cy="1007369"/>
          </a:xfrm>
          <a:solidFill>
            <a:srgbClr val="92D050"/>
          </a:solidFill>
        </p:grpSpPr>
        <p:sp>
          <p:nvSpPr>
            <p:cNvPr id="26" name="Rounded Rectangle 25"/>
            <p:cNvSpPr/>
            <p:nvPr/>
          </p:nvSpPr>
          <p:spPr>
            <a:xfrm>
              <a:off x="0" y="3436710"/>
              <a:ext cx="6705600" cy="1007369"/>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Rounded Rectangle 4"/>
            <p:cNvSpPr/>
            <p:nvPr/>
          </p:nvSpPr>
          <p:spPr>
            <a:xfrm>
              <a:off x="49176" y="3485886"/>
              <a:ext cx="6607248" cy="90901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t>Impact of GPO’s</a:t>
              </a:r>
              <a:endParaRPr lang="en-US" sz="4200" kern="1200" dirty="0"/>
            </a:p>
          </p:txBody>
        </p:sp>
      </p:grpSp>
    </p:spTree>
    <p:extLst>
      <p:ext uri="{BB962C8B-B14F-4D97-AF65-F5344CB8AC3E}">
        <p14:creationId xmlns:p14="http://schemas.microsoft.com/office/powerpoint/2010/main" val="3525252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
            <a:ext cx="5943600" cy="1143000"/>
          </a:xfrm>
        </p:spPr>
        <p:txBody>
          <a:bodyPr/>
          <a:lstStyle/>
          <a:p>
            <a:r>
              <a:rPr lang="en-US" dirty="0" smtClean="0"/>
              <a:t>What is Cost?</a:t>
            </a:r>
            <a:endParaRPr lang="en-US" dirty="0"/>
          </a:p>
        </p:txBody>
      </p:sp>
      <p:sp>
        <p:nvSpPr>
          <p:cNvPr id="3" name="Content Placeholder 2"/>
          <p:cNvSpPr>
            <a:spLocks noGrp="1"/>
          </p:cNvSpPr>
          <p:nvPr>
            <p:ph idx="1"/>
          </p:nvPr>
        </p:nvSpPr>
        <p:spPr>
          <a:xfrm>
            <a:off x="381000" y="1295400"/>
            <a:ext cx="8229600" cy="3087773"/>
          </a:xfrm>
        </p:spPr>
        <p:txBody>
          <a:bodyPr/>
          <a:lstStyle/>
          <a:p>
            <a:r>
              <a:rPr lang="en-US" dirty="0" smtClean="0"/>
              <a:t>List Price- Highest Possible Price Point</a:t>
            </a:r>
          </a:p>
          <a:p>
            <a:r>
              <a:rPr lang="en-US" dirty="0" smtClean="0"/>
              <a:t>True Net Cost</a:t>
            </a:r>
          </a:p>
          <a:p>
            <a:r>
              <a:rPr lang="en-US" dirty="0" smtClean="0"/>
              <a:t>Discounting and Rebate Structures</a:t>
            </a:r>
          </a:p>
          <a:p>
            <a:r>
              <a:rPr lang="en-US" dirty="0" smtClean="0"/>
              <a:t>Markups</a:t>
            </a:r>
          </a:p>
          <a:p>
            <a:r>
              <a:rPr lang="en-US" dirty="0" smtClean="0"/>
              <a:t>Reimbursement Methodologies</a:t>
            </a:r>
          </a:p>
        </p:txBody>
      </p:sp>
    </p:spTree>
    <p:extLst>
      <p:ext uri="{BB962C8B-B14F-4D97-AF65-F5344CB8AC3E}">
        <p14:creationId xmlns:p14="http://schemas.microsoft.com/office/powerpoint/2010/main" val="11063186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288280" cy="1143000"/>
          </a:xfrm>
        </p:spPr>
        <p:txBody>
          <a:bodyPr>
            <a:noAutofit/>
          </a:bodyPr>
          <a:lstStyle/>
          <a:p>
            <a:r>
              <a:rPr lang="en-US" sz="3600" dirty="0" smtClean="0"/>
              <a:t>True Cost and </a:t>
            </a:r>
            <a:br>
              <a:rPr lang="en-US" sz="3600" dirty="0" smtClean="0"/>
            </a:br>
            <a:r>
              <a:rPr lang="en-US" sz="3600" dirty="0" smtClean="0"/>
              <a:t>Reimbursement</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7645103"/>
              </p:ext>
            </p:extLst>
          </p:nvPr>
        </p:nvGraphicFramePr>
        <p:xfrm>
          <a:off x="0" y="1143000"/>
          <a:ext cx="86868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44991419"/>
      </p:ext>
    </p:extLst>
  </p:cSld>
  <p:clrMapOvr>
    <a:masterClrMapping/>
  </p:clrMapOvr>
  <p:timing>
    <p:tnLst>
      <p:par>
        <p:cTn id="1" dur="indefinite" restart="never" nodeType="tmRoot"/>
      </p:par>
    </p:tnLst>
  </p:timing>
</p:sld>
</file>

<file path=ppt/theme/theme1.xml><?xml version="1.0" encoding="utf-8"?>
<a:theme xmlns:a="http://schemas.openxmlformats.org/drawingml/2006/main" name="Michtell Data Analysi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oreSIGHT Templat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Michtell Data Analysis</Template>
  <TotalTime>3633</TotalTime>
  <Words>335</Words>
  <Application>Microsoft Office PowerPoint</Application>
  <PresentationFormat>On-screen Show (4:3)</PresentationFormat>
  <Paragraphs>56</Paragraphs>
  <Slides>11</Slides>
  <Notes>6</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Michtell Data Analysis</vt:lpstr>
      <vt:lpstr>1_Office Theme</vt:lpstr>
      <vt:lpstr>ForeSIGHT Template 2</vt:lpstr>
      <vt:lpstr>2_Office Theme</vt:lpstr>
      <vt:lpstr>Orthopedic Surgery Shouldn't Cost an Arm and a Leg!!</vt:lpstr>
      <vt:lpstr>Topics</vt:lpstr>
      <vt:lpstr>PowerPoint Presentation</vt:lpstr>
      <vt:lpstr>PowerPoint Presentation</vt:lpstr>
      <vt:lpstr>Vendor Selection</vt:lpstr>
      <vt:lpstr>The Implications of Surgeon Choice</vt:lpstr>
      <vt:lpstr>PowerPoint Presentation</vt:lpstr>
      <vt:lpstr>What is Cost?</vt:lpstr>
      <vt:lpstr>True Cost and  Reimbursement</vt:lpstr>
      <vt:lpstr>PowerPoint Presentation</vt:lpstr>
      <vt:lpstr>Questions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Surgical Implants</dc:title>
  <dc:creator>Nathan</dc:creator>
  <cp:lastModifiedBy>Lisa Mohler</cp:lastModifiedBy>
  <cp:revision>20</cp:revision>
  <dcterms:created xsi:type="dcterms:W3CDTF">2014-01-22T14:53:08Z</dcterms:created>
  <dcterms:modified xsi:type="dcterms:W3CDTF">2014-05-21T20:31:58Z</dcterms:modified>
</cp:coreProperties>
</file>